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0" r:id="rId3"/>
    <p:sldId id="257" r:id="rId4"/>
    <p:sldId id="258" r:id="rId5"/>
    <p:sldId id="269" r:id="rId6"/>
    <p:sldId id="259" r:id="rId7"/>
    <p:sldId id="263" r:id="rId8"/>
    <p:sldId id="261" r:id="rId9"/>
    <p:sldId id="262" r:id="rId10"/>
    <p:sldId id="265" r:id="rId11"/>
    <p:sldId id="266" r:id="rId12"/>
    <p:sldId id="267" r:id="rId13"/>
    <p:sldId id="268" r:id="rId14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588" autoAdjust="0"/>
    <p:restoredTop sz="94662" autoAdjust="0"/>
  </p:normalViewPr>
  <p:slideViewPr>
    <p:cSldViewPr>
      <p:cViewPr varScale="1">
        <p:scale>
          <a:sx n="80" d="100"/>
          <a:sy n="80" d="100"/>
        </p:scale>
        <p:origin x="114" y="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1449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AD230-D66B-4009-991E-6D801A672DEA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579BC-9438-4C53-A215-8E66EE792D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028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E5EAF-CE59-4C08-BA9E-85BFBF8E87C8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7E5B4-32F5-4459-89F9-480821F9BEB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86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7E5B4-32F5-4459-89F9-480821F9BEB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3921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dirty="0"/>
              <a:t>Fare clic sull'icona per inserire un'immagine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F73439-BAC1-4700-B793-CCDF53A54FA7}" type="datetimeFigureOut">
              <a:rPr lang="it-IT" smtClean="0"/>
              <a:t>20/10/2023</a:t>
            </a:fld>
            <a:endParaRPr lang="it-I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B419BB-0F18-4969-BEC4-C10FAA5F1E15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400" dirty="0">
                <a:effectLst/>
              </a:rPr>
              <a:t>GESÙ E IL SUO CORPO.</a:t>
            </a:r>
            <a:br>
              <a:rPr lang="it-IT" sz="4400" dirty="0">
                <a:effectLst/>
              </a:rPr>
            </a:br>
            <a:r>
              <a:rPr lang="it-IT" sz="4400" dirty="0">
                <a:effectLst/>
              </a:rPr>
              <a:t>RELAZIONI E GESTI</a:t>
            </a:r>
            <a:endParaRPr lang="it-IT" sz="4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3538220" algn="l"/>
              </a:tabLst>
            </a:pPr>
            <a:endParaRPr lang="it-IT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3538220" algn="l"/>
              </a:tabLst>
            </a:pPr>
            <a:endParaRPr lang="it-IT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3538220" algn="l"/>
              </a:tabLst>
            </a:pPr>
            <a:r>
              <a:rPr lang="it-IT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Federico Badiali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4864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5400" b="1" dirty="0">
                <a:solidFill>
                  <a:srgbClr val="04617B"/>
                </a:solidFill>
                <a:latin typeface="Times New Roman"/>
                <a:ea typeface="Calibri"/>
              </a:rPr>
              <a:t>Tre premesse</a:t>
            </a:r>
            <a:endParaRPr lang="it-IT" sz="5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1) Un’occhiata ad Oriente:</a:t>
            </a:r>
          </a:p>
          <a:p>
            <a:pPr marL="0" indent="0">
              <a:buNone/>
            </a:pPr>
            <a:r>
              <a:rPr lang="it-IT" sz="4000" dirty="0"/>
              <a:t>   ripartire dall’umanità di Gesù</a:t>
            </a:r>
          </a:p>
        </p:txBody>
      </p:sp>
    </p:spTree>
    <p:extLst>
      <p:ext uri="{BB962C8B-B14F-4D97-AF65-F5344CB8AC3E}">
        <p14:creationId xmlns:p14="http://schemas.microsoft.com/office/powerpoint/2010/main" val="308714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800" b="1" dirty="0">
                <a:latin typeface="Times New Roman"/>
                <a:ea typeface="Calibri"/>
              </a:rPr>
              <a:t>Tre </a:t>
            </a:r>
            <a:r>
              <a:rPr lang="it-IT" sz="5400" b="1" dirty="0">
                <a:latin typeface="Times New Roman"/>
                <a:ea typeface="Calibri"/>
              </a:rPr>
              <a:t>premesse</a:t>
            </a:r>
            <a:r>
              <a:rPr lang="it-IT" sz="4800" b="1" dirty="0">
                <a:latin typeface="Times New Roman"/>
                <a:ea typeface="Calibri"/>
              </a:rPr>
              <a:t> </a:t>
            </a:r>
            <a:endParaRPr lang="it-IT" sz="480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2) Quello che le nostre mani hanno toccato del Verbo della vita (1Gv 1,1)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 err="1"/>
              <a:t>Péguy</a:t>
            </a:r>
            <a:r>
              <a:rPr lang="it-IT" sz="2000" dirty="0"/>
              <a:t> parla di carnalità della grazia! […] Salvezza che ci raggiunge solo attraverso interstizi di grembi. Sollecitudini trinitarie che possono farci trasalire unicamente mediante sorrisi umani e inflessioni di parole e curvature di carezze. Circuiti celesti d'amore che toccano i nostri corpi terreni solo per via di lampeggiamenti di occhi, di fragranze di sudori, di brividi sulla pelle, di lacrime sul viso.</a:t>
            </a:r>
          </a:p>
          <a:p>
            <a:pPr marL="0" indent="0">
              <a:buNone/>
            </a:pPr>
            <a:r>
              <a:rPr lang="it-IT" sz="2000" cap="small" dirty="0"/>
              <a:t>T. Bello</a:t>
            </a:r>
            <a:r>
              <a:rPr lang="it-IT" sz="2000" dirty="0"/>
              <a:t>, </a:t>
            </a:r>
            <a:r>
              <a:rPr lang="it-IT" sz="2000" i="1" dirty="0"/>
              <a:t>Scrivo a voi… Lettere di un vescovo ai catechisti</a:t>
            </a:r>
            <a:r>
              <a:rPr lang="it-IT" sz="2000" dirty="0"/>
              <a:t>, EDB, Bologna 1992, 41</a:t>
            </a:r>
          </a:p>
        </p:txBody>
      </p:sp>
    </p:spTree>
    <p:extLst>
      <p:ext uri="{BB962C8B-B14F-4D97-AF65-F5344CB8AC3E}">
        <p14:creationId xmlns:p14="http://schemas.microsoft.com/office/powerpoint/2010/main" val="298337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 premesse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sz="4500" dirty="0"/>
              <a:t>3) Con la bussola del Concilio</a:t>
            </a:r>
            <a:endParaRPr lang="it-IT" dirty="0"/>
          </a:p>
          <a:p>
            <a:endParaRPr lang="it-IT" dirty="0"/>
          </a:p>
          <a:p>
            <a:r>
              <a:rPr lang="it-IT" dirty="0"/>
              <a:t>In questi nostri tempi l’intero insegnamento cristiano sia sottoposto da tutti a nuovo esame, con animo sereno e pacato. […] Occorre che questa dottrina certa ed immutabile, alla quale si deve prestare un assenso fedele, sia approfondita ed esposta secondo quanto è richiesto dai nostri tempi.</a:t>
            </a:r>
          </a:p>
          <a:p>
            <a:pPr marL="0" indent="0">
              <a:buNone/>
            </a:pPr>
            <a:r>
              <a:rPr lang="it-IT" cap="small" dirty="0"/>
              <a:t>     Giovanni XXIII</a:t>
            </a:r>
            <a:r>
              <a:rPr lang="it-IT" dirty="0"/>
              <a:t>, </a:t>
            </a:r>
            <a:r>
              <a:rPr lang="it-IT" i="1" dirty="0" err="1"/>
              <a:t>Gaudet</a:t>
            </a:r>
            <a:r>
              <a:rPr lang="it-IT" i="1" dirty="0"/>
              <a:t> mater Ecclesia</a:t>
            </a:r>
            <a:r>
              <a:rPr lang="it-IT" dirty="0"/>
              <a:t> (11.11.62), n. 6,5.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r>
              <a:rPr lang="it-IT" dirty="0"/>
              <a:t>In realtà solamente nel mistero del Verbo incarnato trova vera luce il mistero dell’uomo. […] Cristo, che è il nuovo Adamo, proprio rivelando il mistero del Padre e del suo amore svela anche pienamente l’uomo a se stesso e gli manifesta la sua altissima vocazione (</a:t>
            </a:r>
            <a:r>
              <a:rPr lang="it-IT" i="1" dirty="0"/>
              <a:t>GS</a:t>
            </a:r>
            <a:r>
              <a:rPr lang="it-IT" dirty="0"/>
              <a:t> 22).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r>
              <a:rPr lang="it-IT" dirty="0"/>
              <a:t>Chiunque segue Cristo, l’uomo perfetto, diventa anch’egli più uomo (</a:t>
            </a:r>
            <a:r>
              <a:rPr lang="it-IT" i="1" dirty="0"/>
              <a:t>GS</a:t>
            </a:r>
            <a:r>
              <a:rPr lang="it-IT" dirty="0"/>
              <a:t> 41).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r>
              <a:rPr lang="it-IT" dirty="0" err="1"/>
              <a:t>Cf</a:t>
            </a:r>
            <a:r>
              <a:rPr lang="it-IT" dirty="0"/>
              <a:t>. </a:t>
            </a:r>
            <a:r>
              <a:rPr lang="it-IT" cap="small" dirty="0"/>
              <a:t>Conferenza Episcopale Italiana</a:t>
            </a:r>
            <a:r>
              <a:rPr lang="it-IT" dirty="0"/>
              <a:t>, </a:t>
            </a:r>
            <a:r>
              <a:rPr lang="it-IT" i="1" dirty="0"/>
              <a:t>Linee guida per la fase sapienziale del cammino sinodale delle Chiese in Italia</a:t>
            </a:r>
            <a:r>
              <a:rPr lang="it-IT" dirty="0"/>
              <a:t> (11.7.2023). 3° tema: Formazione alla vita e alla fede.</a:t>
            </a:r>
          </a:p>
        </p:txBody>
      </p:sp>
    </p:spTree>
    <p:extLst>
      <p:ext uri="{BB962C8B-B14F-4D97-AF65-F5344CB8AC3E}">
        <p14:creationId xmlns:p14="http://schemas.microsoft.com/office/powerpoint/2010/main" val="45695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messo alla prova</a:t>
            </a:r>
            <a:endParaRPr lang="it-IT" sz="41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Nel mondo dell’antichità – andrebbe sempre tenuto presente – il re è l’unico uomo libero. Non è dunque affatto vero che chi digiuna (nei confronti del cibo e dei pretesi valori del mondo) sia reso servo di regole ammuffite. Le cose stanno piuttosto così: chi digiuna dimostra a ogni passo la sua libertà.</a:t>
            </a:r>
          </a:p>
          <a:p>
            <a:pPr marL="0" indent="0">
              <a:buNone/>
            </a:pPr>
            <a:r>
              <a:rPr lang="it-IT" sz="2400" cap="small" dirty="0"/>
              <a:t>   K. Berger</a:t>
            </a:r>
            <a:r>
              <a:rPr lang="it-IT" sz="2400" dirty="0"/>
              <a:t>, </a:t>
            </a:r>
            <a:r>
              <a:rPr lang="it-IT" sz="2400" i="1" dirty="0"/>
              <a:t>Gesù</a:t>
            </a:r>
            <a:r>
              <a:rPr lang="it-IT" sz="2400" dirty="0"/>
              <a:t>, </a:t>
            </a:r>
            <a:r>
              <a:rPr lang="it-IT" sz="2400" dirty="0" err="1"/>
              <a:t>Queriniana</a:t>
            </a:r>
            <a:r>
              <a:rPr lang="it-IT" sz="2400" dirty="0"/>
              <a:t>, Brescia 2006, 172.</a:t>
            </a:r>
          </a:p>
        </p:txBody>
      </p:sp>
    </p:spTree>
    <p:extLst>
      <p:ext uri="{BB962C8B-B14F-4D97-AF65-F5344CB8AC3E}">
        <p14:creationId xmlns:p14="http://schemas.microsoft.com/office/powerpoint/2010/main" val="179836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assetato di felicità</a:t>
            </a:r>
            <a:endParaRPr lang="it-IT" sz="41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800" dirty="0"/>
              <a:t>Dio vuole senz’altro la vita, la vuole in gioia e pienezza. Ma chi in questa ricerca pensa solo a se stesso, lungo la strada più rapida e diretta, manca di sicuro l’obiettivo. Perché? Perché l’essere umano pone se stesso come nucleo e centro dell’universo. […] La strada di Gesù è stata definita indiretta. […] Chi sceglie la strada di Gesù, chi vuole vivere </a:t>
            </a:r>
            <a:r>
              <a:rPr lang="it-IT" sz="1800" i="1" dirty="0"/>
              <a:t>giunge</a:t>
            </a:r>
            <a:r>
              <a:rPr lang="it-IT" sz="1800" dirty="0"/>
              <a:t> alla vita, ma vi giunge attraverso la croce e la morte. […] Si ottiene se stessi distogliendo lo sguardo da sé e rivolgendolo a Dio (Gesù Cristo) o al prossimo.</a:t>
            </a:r>
          </a:p>
          <a:p>
            <a:pPr marL="0" indent="0">
              <a:buNone/>
            </a:pPr>
            <a:r>
              <a:rPr lang="it-IT" sz="1800" cap="small" dirty="0"/>
              <a:t>     K. Berger</a:t>
            </a:r>
            <a:r>
              <a:rPr lang="it-IT" sz="1800" dirty="0"/>
              <a:t>, </a:t>
            </a:r>
            <a:r>
              <a:rPr lang="it-IT" sz="1800" i="1" dirty="0"/>
              <a:t>Gesù</a:t>
            </a:r>
            <a:r>
              <a:rPr lang="it-IT" sz="1800" dirty="0"/>
              <a:t>, </a:t>
            </a:r>
            <a:r>
              <a:rPr lang="it-IT" sz="1800" dirty="0" err="1"/>
              <a:t>Queriniana</a:t>
            </a:r>
            <a:r>
              <a:rPr lang="it-IT" sz="1800" dirty="0"/>
              <a:t>, Brescia 2006, 192-194; </a:t>
            </a:r>
            <a:r>
              <a:rPr lang="it-IT" sz="1800" dirty="0" err="1"/>
              <a:t>cf</a:t>
            </a:r>
            <a:r>
              <a:rPr lang="it-IT" sz="1800" dirty="0"/>
              <a:t>. anche p. 459.</a:t>
            </a:r>
          </a:p>
          <a:p>
            <a:pPr marL="0" indent="0">
              <a:buNone/>
            </a:pPr>
            <a:r>
              <a:rPr lang="it-IT" sz="1800" dirty="0"/>
              <a:t> </a:t>
            </a:r>
          </a:p>
          <a:p>
            <a:r>
              <a:rPr lang="it-IT" sz="1800" dirty="0"/>
              <a:t>L’ideale di Gesù non è l’essere umano equilibrato sotto ogni aspetto e preoccupato di salute e prestigio. Gesù opta per coloro che corrono il rischio della parzialità e scommettono tutto su una sola carta [</a:t>
            </a:r>
            <a:r>
              <a:rPr lang="it-IT" sz="1800" dirty="0" err="1"/>
              <a:t>cf</a:t>
            </a:r>
            <a:r>
              <a:rPr lang="it-IT" sz="1800" dirty="0"/>
              <a:t>. Mt 13,44]. Ha simpatia per le persone che vivono come uno che sa di non aver molto da vivere – e in qualche modo ci troviamo tutti in questa situazione – e che ogni giorno si concentra, consapevolmente e intelligentemente, sull’essenziale.</a:t>
            </a:r>
          </a:p>
          <a:p>
            <a:pPr marL="0" indent="0">
              <a:buNone/>
            </a:pPr>
            <a:r>
              <a:rPr lang="it-IT" sz="1800" cap="small" dirty="0"/>
              <a:t>     </a:t>
            </a:r>
            <a:r>
              <a:rPr lang="it-IT" sz="1800" i="1" dirty="0"/>
              <a:t>Ivi</a:t>
            </a:r>
            <a:r>
              <a:rPr lang="it-IT" sz="1800" dirty="0"/>
              <a:t>, 346.</a:t>
            </a:r>
          </a:p>
        </p:txBody>
      </p:sp>
    </p:spTree>
    <p:extLst>
      <p:ext uri="{BB962C8B-B14F-4D97-AF65-F5344CB8AC3E}">
        <p14:creationId xmlns:p14="http://schemas.microsoft.com/office/powerpoint/2010/main" val="552960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5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5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5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che indispone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Era per loro motivo di scandalo (Mc 6,3).</a:t>
            </a:r>
          </a:p>
          <a:p>
            <a:pPr marL="0" indent="0">
              <a:buNone/>
            </a:pPr>
            <a:endParaRPr lang="it-IT" sz="2800" dirty="0"/>
          </a:p>
          <a:p>
            <a:r>
              <a:rPr lang="it-IT" sz="2800" dirty="0"/>
              <a:t>Per riuscire davvero e sinceramente a non scandalizzarsi di Gesù, bisogna cambiare.</a:t>
            </a:r>
          </a:p>
          <a:p>
            <a:pPr marL="0" indent="0">
              <a:buNone/>
            </a:pPr>
            <a:r>
              <a:rPr lang="it-IT" sz="2800" cap="small" dirty="0"/>
              <a:t>   K. Berger</a:t>
            </a:r>
            <a:r>
              <a:rPr lang="it-IT" sz="2800" dirty="0"/>
              <a:t>, </a:t>
            </a:r>
            <a:r>
              <a:rPr lang="it-IT" sz="2800" i="1" dirty="0"/>
              <a:t>Gesù</a:t>
            </a:r>
            <a:r>
              <a:rPr lang="it-IT" sz="2800" dirty="0"/>
              <a:t>, </a:t>
            </a:r>
            <a:r>
              <a:rPr lang="it-IT" sz="2800" dirty="0" err="1"/>
              <a:t>Queriniana</a:t>
            </a:r>
            <a:r>
              <a:rPr lang="it-IT" sz="2800" dirty="0"/>
              <a:t>, Brescia 2006, 88.</a:t>
            </a:r>
          </a:p>
        </p:txBody>
      </p:sp>
    </p:spTree>
    <p:extLst>
      <p:ext uri="{BB962C8B-B14F-4D97-AF65-F5344CB8AC3E}">
        <p14:creationId xmlns:p14="http://schemas.microsoft.com/office/powerpoint/2010/main" val="404230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in relazione</a:t>
            </a:r>
            <a:endParaRPr lang="it-IT" sz="41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Amicizia.</a:t>
            </a:r>
          </a:p>
          <a:p>
            <a:r>
              <a:rPr lang="it-IT" sz="3200" dirty="0"/>
              <a:t>Fraternità.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651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che sa abbracciare i più piccoli</a:t>
            </a:r>
            <a:endParaRPr lang="it-IT" sz="41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sz="2800" dirty="0"/>
              <a:t>Non è la supposta innocenza dei bambini ad aver colpito Gesù [</a:t>
            </a:r>
            <a:r>
              <a:rPr lang="it-IT" sz="2800" dirty="0" err="1"/>
              <a:t>cf</a:t>
            </a:r>
            <a:r>
              <a:rPr lang="it-IT" sz="2800" dirty="0"/>
              <a:t>. Mt 18,1ss], bensì il fatto che, nella loro condizione, sono in tutto e per tutto dipendenti, e debbono aspettarsi ogni cosa dai ‘grandi’. […] La dipendenza dei bambini li trasforma nell’anello più debole di una società che ama l’imporsi. Chi però ‘accoglie’ i bambini, li serve. […] Curva la schiena soltanto </a:t>
            </a:r>
            <a:r>
              <a:rPr lang="it-IT" sz="2800" i="1" dirty="0"/>
              <a:t>davanti a</a:t>
            </a:r>
            <a:r>
              <a:rPr lang="it-IT" sz="2800" dirty="0"/>
              <a:t> Dio e soltanto </a:t>
            </a:r>
            <a:r>
              <a:rPr lang="it-IT" sz="2800" i="1" dirty="0"/>
              <a:t>per</a:t>
            </a:r>
            <a:r>
              <a:rPr lang="it-IT" sz="2800" dirty="0"/>
              <a:t> i deboli.</a:t>
            </a:r>
          </a:p>
          <a:p>
            <a:pPr marL="0" indent="0">
              <a:buNone/>
            </a:pPr>
            <a:r>
              <a:rPr lang="it-IT" sz="2800" cap="small" dirty="0"/>
              <a:t>    K. Berger</a:t>
            </a:r>
            <a:r>
              <a:rPr lang="it-IT" sz="2800" dirty="0"/>
              <a:t>, </a:t>
            </a:r>
            <a:r>
              <a:rPr lang="it-IT" sz="2800" i="1" dirty="0"/>
              <a:t>Gesù</a:t>
            </a:r>
            <a:r>
              <a:rPr lang="it-IT" sz="2800" dirty="0"/>
              <a:t>, </a:t>
            </a:r>
            <a:r>
              <a:rPr lang="it-IT" sz="2800" dirty="0" err="1"/>
              <a:t>Queriniana</a:t>
            </a:r>
            <a:r>
              <a:rPr lang="it-IT" sz="2800" dirty="0"/>
              <a:t>, Brescia 2006, 160-161.</a:t>
            </a:r>
          </a:p>
          <a:p>
            <a:pPr marL="0" indent="0">
              <a:buNone/>
            </a:pPr>
            <a:endParaRPr lang="it-IT" sz="2800" dirty="0"/>
          </a:p>
          <a:p>
            <a:r>
              <a:rPr lang="it-IT" sz="2800" dirty="0"/>
              <a:t>La purezza di Gesù non è difensiva, ma attiva – non gli interessa tanto mantenere la purezza e non infettarsi, quanto ottenerla attivamente. […] La sua purezza è d’attacco, vittoriosa, si afferma contro quanto è impuro. […] La purezza attiva di Gesù non è una ‘prestazione morale’, bensì conseguenza della presenza del Dio </a:t>
            </a:r>
            <a:r>
              <a:rPr lang="it-IT" sz="2800" dirty="0" err="1"/>
              <a:t>unitrino</a:t>
            </a:r>
            <a:r>
              <a:rPr lang="it-IT" sz="2800" dirty="0"/>
              <a:t> in Gesù Cristo.</a:t>
            </a:r>
          </a:p>
          <a:p>
            <a:pPr marL="0" indent="0">
              <a:buNone/>
            </a:pPr>
            <a:r>
              <a:rPr lang="it-IT" sz="2800" i="1" dirty="0"/>
              <a:t>     Ivi</a:t>
            </a:r>
            <a:r>
              <a:rPr lang="it-IT" sz="2800" dirty="0"/>
              <a:t>, 440-441.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it-IT" sz="2800" dirty="0">
              <a:latin typeface="Times New Roman"/>
              <a:ea typeface="SimSu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it-IT" sz="2800" dirty="0">
              <a:latin typeface="Times New Roman"/>
              <a:ea typeface="SimSu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it-IT" sz="3600" dirty="0">
              <a:latin typeface="Calibri"/>
              <a:ea typeface="Calibri"/>
              <a:cs typeface="Times New Roman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141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piegato dal dolore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sz="2800" i="1" dirty="0"/>
              <a:t>Il Figlio dell’uomo infatti non è venuto per essere servito, ma per servire e dare la propria vita in riscatto per tutti</a:t>
            </a:r>
            <a:r>
              <a:rPr lang="it-IT" sz="2800" dirty="0"/>
              <a:t>. […] Gesù soffre affinché la sofferenza dell’essere umano venga rivalutata.</a:t>
            </a:r>
          </a:p>
          <a:p>
            <a:pPr marL="0" indent="0">
              <a:buNone/>
            </a:pPr>
            <a:r>
              <a:rPr lang="it-IT" sz="2800" cap="small" dirty="0"/>
              <a:t>    K. Berger</a:t>
            </a:r>
            <a:r>
              <a:rPr lang="it-IT" sz="2800" dirty="0"/>
              <a:t>, </a:t>
            </a:r>
            <a:r>
              <a:rPr lang="it-IT" sz="2800" i="1" dirty="0"/>
              <a:t>Gesù</a:t>
            </a:r>
            <a:r>
              <a:rPr lang="it-IT" sz="2800" dirty="0"/>
              <a:t>, </a:t>
            </a:r>
            <a:r>
              <a:rPr lang="it-IT" sz="2800" dirty="0" err="1"/>
              <a:t>Queriniana</a:t>
            </a:r>
            <a:r>
              <a:rPr lang="it-IT" sz="2800" dirty="0"/>
              <a:t>, Brescia 2006, 303-304.</a:t>
            </a:r>
          </a:p>
          <a:p>
            <a:pPr marL="0" indent="0">
              <a:buNone/>
            </a:pPr>
            <a:r>
              <a:rPr lang="it-IT" sz="2800" dirty="0"/>
              <a:t> </a:t>
            </a:r>
          </a:p>
          <a:p>
            <a:r>
              <a:rPr lang="it-IT" sz="2800" dirty="0"/>
              <a:t>Gesù si lamenta davanti a Dio, mentre è appeso alla croce tra sofferenze inimmaginabili. Nessuno lo salva. L’ultima parola di Gesù è quest’accusa di essere abbandonato da Dio. […] Ma la cosa fondamentale è questa: Gesù si rivolge a Dio. […] Gridando invoca la riapertura del procedimento. Chiama Dio come se volesse dire: non può finire tutto qui, o Signore! […] Colui che grida così non pensa che Dio sia morto.</a:t>
            </a:r>
          </a:p>
          <a:p>
            <a:pPr marL="0" indent="0">
              <a:buNone/>
            </a:pPr>
            <a:r>
              <a:rPr lang="it-IT" sz="2800" i="1" dirty="0"/>
              <a:t>    Ivi</a:t>
            </a:r>
            <a:r>
              <a:rPr lang="it-IT" sz="2800" dirty="0"/>
              <a:t>, 291-292.</a:t>
            </a:r>
          </a:p>
        </p:txBody>
      </p:sp>
    </p:spTree>
    <p:extLst>
      <p:ext uri="{BB962C8B-B14F-4D97-AF65-F5344CB8AC3E}">
        <p14:creationId xmlns:p14="http://schemas.microsoft.com/office/powerpoint/2010/main" val="3150648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b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1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che si dona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Gesù durante l’ultima Cena riassume tutto il suo operato, lo concentra nelle parole di spiegazione sul pane e sul vino. Non si tratta qui di simboli vuoti, puramente didascalici, bensì di un grande accordo finale in cui vengono concentrati l’intero significato di Gesù per noi e il suo legame con noi.</a:t>
            </a:r>
          </a:p>
          <a:p>
            <a:pPr marL="0" indent="0">
              <a:buNone/>
            </a:pPr>
            <a:r>
              <a:rPr lang="it-IT" cap="small" dirty="0"/>
              <a:t>   K. Berger</a:t>
            </a:r>
            <a:r>
              <a:rPr lang="it-IT" dirty="0"/>
              <a:t>, </a:t>
            </a:r>
            <a:r>
              <a:rPr lang="it-IT" i="1" dirty="0"/>
              <a:t>Gesù</a:t>
            </a:r>
            <a:r>
              <a:rPr lang="it-IT" dirty="0"/>
              <a:t>, </a:t>
            </a:r>
            <a:r>
              <a:rPr lang="it-IT" dirty="0" err="1"/>
              <a:t>Queriniana</a:t>
            </a:r>
            <a:r>
              <a:rPr lang="it-IT" dirty="0"/>
              <a:t>, Brescia 2006, 539.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58535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corpo…</a:t>
            </a:r>
            <a:endParaRPr lang="it-IT" sz="6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4000" dirty="0"/>
              <a:t>… messo alla prova;</a:t>
            </a:r>
          </a:p>
          <a:p>
            <a:r>
              <a:rPr lang="it-IT" sz="4000" dirty="0"/>
              <a:t>… assetato di felicità;</a:t>
            </a:r>
          </a:p>
          <a:p>
            <a:r>
              <a:rPr lang="it-IT" sz="4000" dirty="0"/>
              <a:t>… che indispone;</a:t>
            </a:r>
          </a:p>
          <a:p>
            <a:r>
              <a:rPr lang="it-IT" sz="4000" dirty="0"/>
              <a:t>… in relazione;</a:t>
            </a:r>
          </a:p>
          <a:p>
            <a:r>
              <a:rPr lang="it-IT" sz="4000" dirty="0"/>
              <a:t>… che sa abbracciare i più piccoli;</a:t>
            </a:r>
          </a:p>
          <a:p>
            <a:r>
              <a:rPr lang="it-IT" sz="4000" dirty="0"/>
              <a:t>… piegato dal dolore;</a:t>
            </a:r>
          </a:p>
          <a:p>
            <a:r>
              <a:rPr lang="it-IT" sz="4000" dirty="0"/>
              <a:t>… che si dona.</a:t>
            </a:r>
          </a:p>
          <a:p>
            <a:pPr marL="0" indent="0">
              <a:buNone/>
            </a:pP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84398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conclusione</a:t>
            </a:r>
            <a:endParaRPr lang="it-IT" sz="6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La santità ospitale.</a:t>
            </a:r>
          </a:p>
        </p:txBody>
      </p:sp>
    </p:spTree>
    <p:extLst>
      <p:ext uri="{BB962C8B-B14F-4D97-AF65-F5344CB8AC3E}">
        <p14:creationId xmlns:p14="http://schemas.microsoft.com/office/powerpoint/2010/main" val="593317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2753</TotalTime>
  <Words>1124</Words>
  <Application>Microsoft Office PowerPoint</Application>
  <PresentationFormat>Presentazione su schermo (4:3)</PresentationFormat>
  <Paragraphs>68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Calibri</vt:lpstr>
      <vt:lpstr>Constantia</vt:lpstr>
      <vt:lpstr>Times New Roman</vt:lpstr>
      <vt:lpstr>Wingdings 2</vt:lpstr>
      <vt:lpstr>Equinozio</vt:lpstr>
      <vt:lpstr>GESÙ E IL SUO CORPO. RELAZIONI E GESTI</vt:lpstr>
      <vt:lpstr>Tre premesse</vt:lpstr>
      <vt:lpstr>Tre premesse </vt:lpstr>
      <vt:lpstr>Tre premesse</vt:lpstr>
      <vt:lpstr>Un corpo… … messo alla prova</vt:lpstr>
      <vt:lpstr>Un corpo… … assetato di felicità</vt:lpstr>
      <vt:lpstr>Un corpo… … che indispone</vt:lpstr>
      <vt:lpstr>Un corpo… … in relazione</vt:lpstr>
      <vt:lpstr>Un corpo… … che sa abbracciare i più piccoli</vt:lpstr>
      <vt:lpstr>Un corpo… … piegato dal dolore</vt:lpstr>
      <vt:lpstr>Un corpo… … che si dona</vt:lpstr>
      <vt:lpstr>Un corpo…</vt:lpstr>
      <vt:lpstr>In conclusione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LEZIONE DEL TARDO-ANTICO PER LA CITTÀ POSTMODERNA</dc:title>
  <dc:creator>Fede</dc:creator>
  <cp:lastModifiedBy>Segreteria Pastorale Forlì-Bertinoro</cp:lastModifiedBy>
  <cp:revision>148</cp:revision>
  <cp:lastPrinted>2022-12-01T15:43:23Z</cp:lastPrinted>
  <dcterms:created xsi:type="dcterms:W3CDTF">2019-03-18T10:08:24Z</dcterms:created>
  <dcterms:modified xsi:type="dcterms:W3CDTF">2023-10-20T14:31:48Z</dcterms:modified>
</cp:coreProperties>
</file>