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344" r:id="rId4"/>
    <p:sldId id="345" r:id="rId5"/>
    <p:sldId id="335" r:id="rId6"/>
    <p:sldId id="266" r:id="rId7"/>
    <p:sldId id="351" r:id="rId8"/>
    <p:sldId id="343" r:id="rId9"/>
    <p:sldId id="346" r:id="rId10"/>
    <p:sldId id="257" r:id="rId11"/>
    <p:sldId id="285" r:id="rId12"/>
    <p:sldId id="350" r:id="rId13"/>
    <p:sldId id="258" r:id="rId14"/>
    <p:sldId id="352" r:id="rId15"/>
    <p:sldId id="348" r:id="rId16"/>
    <p:sldId id="354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76A6F2-B954-41A4-8189-814A6118D612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2209E61-7198-41C0-A441-F215FE373367}">
      <dgm:prSet/>
      <dgm:spPr/>
      <dgm:t>
        <a:bodyPr/>
        <a:lstStyle/>
        <a:p>
          <a:r>
            <a:rPr lang="en-US" dirty="0"/>
            <a:t>Nella </a:t>
          </a:r>
          <a:r>
            <a:rPr lang="en-US" dirty="0" err="1"/>
            <a:t>sua</a:t>
          </a:r>
          <a:r>
            <a:rPr lang="en-US" dirty="0"/>
            <a:t> forma </a:t>
          </a:r>
          <a:r>
            <a:rPr lang="en-US" dirty="0" err="1"/>
            <a:t>matura</a:t>
          </a:r>
          <a:r>
            <a:rPr lang="en-US" dirty="0"/>
            <a:t> </a:t>
          </a:r>
          <a:r>
            <a:rPr lang="en-US" dirty="0" err="1"/>
            <a:t>aumenta</a:t>
          </a:r>
          <a:r>
            <a:rPr lang="en-US" dirty="0"/>
            <a:t> il </a:t>
          </a:r>
          <a:r>
            <a:rPr lang="en-US" dirty="0" err="1"/>
            <a:t>benessere</a:t>
          </a:r>
          <a:r>
            <a:rPr lang="en-US" dirty="0"/>
            <a:t> </a:t>
          </a:r>
          <a:r>
            <a:rPr lang="en-US" dirty="0" err="1"/>
            <a:t>della</a:t>
          </a:r>
          <a:r>
            <a:rPr lang="en-US" dirty="0"/>
            <a:t> persona.</a:t>
          </a:r>
          <a:r>
            <a:rPr lang="it-IT" dirty="0"/>
            <a:t> (alti i livelli di motivazione, prestazioni, perdono)</a:t>
          </a:r>
          <a:endParaRPr lang="en-US" dirty="0"/>
        </a:p>
      </dgm:t>
    </dgm:pt>
    <dgm:pt modelId="{36EDDA83-14E2-4FB1-8CFC-494E9B7C4999}" type="parTrans" cxnId="{0FA7B747-00A7-455E-BF83-DC8236B8F356}">
      <dgm:prSet/>
      <dgm:spPr/>
      <dgm:t>
        <a:bodyPr/>
        <a:lstStyle/>
        <a:p>
          <a:endParaRPr lang="en-US"/>
        </a:p>
      </dgm:t>
    </dgm:pt>
    <dgm:pt modelId="{EB5980E0-D4DC-448D-9470-FF79D083A726}" type="sibTrans" cxnId="{0FA7B747-00A7-455E-BF83-DC8236B8F356}">
      <dgm:prSet/>
      <dgm:spPr/>
      <dgm:t>
        <a:bodyPr/>
        <a:lstStyle/>
        <a:p>
          <a:endParaRPr lang="en-US"/>
        </a:p>
      </dgm:t>
    </dgm:pt>
    <dgm:pt modelId="{BFFAE265-FDB7-4FC8-834E-58C9B1CC8F96}">
      <dgm:prSet/>
      <dgm:spPr/>
      <dgm:t>
        <a:bodyPr/>
        <a:lstStyle/>
        <a:p>
          <a:r>
            <a:rPr lang="it-IT" dirty="0"/>
            <a:t>4 tipologie differenti di preghiera: </a:t>
          </a:r>
          <a:r>
            <a:rPr lang="it-IT" b="1" dirty="0"/>
            <a:t>meditativa, rituale, petitoria e colloquiale</a:t>
          </a:r>
          <a:endParaRPr lang="en-US" b="1" dirty="0"/>
        </a:p>
      </dgm:t>
    </dgm:pt>
    <dgm:pt modelId="{2D151D44-B4EB-4B96-A509-6B2A926AABB2}" type="parTrans" cxnId="{63A8554B-466C-4933-97ED-94C804DFC02B}">
      <dgm:prSet/>
      <dgm:spPr/>
      <dgm:t>
        <a:bodyPr/>
        <a:lstStyle/>
        <a:p>
          <a:endParaRPr lang="en-US"/>
        </a:p>
      </dgm:t>
    </dgm:pt>
    <dgm:pt modelId="{08C1BBAB-5FCC-4C78-AA0F-961964BAE08D}" type="sibTrans" cxnId="{63A8554B-466C-4933-97ED-94C804DFC02B}">
      <dgm:prSet/>
      <dgm:spPr/>
      <dgm:t>
        <a:bodyPr/>
        <a:lstStyle/>
        <a:p>
          <a:endParaRPr lang="en-US"/>
        </a:p>
      </dgm:t>
    </dgm:pt>
    <dgm:pt modelId="{95A6AE9B-0BAB-4244-8AEC-1F399CDBFD2D}">
      <dgm:prSet/>
      <dgm:spPr/>
      <dgm:t>
        <a:bodyPr/>
        <a:lstStyle/>
        <a:p>
          <a:r>
            <a:rPr lang="it-IT" dirty="0"/>
            <a:t>Altra distinzione, più recente, distingue tra </a:t>
          </a:r>
          <a:r>
            <a:rPr lang="it-IT" b="1" dirty="0"/>
            <a:t>adorazione, confessione, ringraziamento e supplica.</a:t>
          </a:r>
          <a:endParaRPr lang="en-US" b="1" dirty="0"/>
        </a:p>
      </dgm:t>
    </dgm:pt>
    <dgm:pt modelId="{5E135E9D-A8B2-46AF-B13D-F9912CD15950}" type="parTrans" cxnId="{41842588-4A02-4612-872A-62B6B8BFADA8}">
      <dgm:prSet/>
      <dgm:spPr/>
      <dgm:t>
        <a:bodyPr/>
        <a:lstStyle/>
        <a:p>
          <a:endParaRPr lang="en-US"/>
        </a:p>
      </dgm:t>
    </dgm:pt>
    <dgm:pt modelId="{D4FA85DF-BED1-4B22-9CBE-5FBFC1A4C783}" type="sibTrans" cxnId="{41842588-4A02-4612-872A-62B6B8BFADA8}">
      <dgm:prSet/>
      <dgm:spPr/>
      <dgm:t>
        <a:bodyPr/>
        <a:lstStyle/>
        <a:p>
          <a:endParaRPr lang="en-US"/>
        </a:p>
      </dgm:t>
    </dgm:pt>
    <dgm:pt modelId="{FD5F0C4F-257D-496A-8E92-FED72C06FF0A}">
      <dgm:prSet custT="1"/>
      <dgm:spPr/>
      <dgm:t>
        <a:bodyPr/>
        <a:lstStyle/>
        <a:p>
          <a:pPr algn="r"/>
          <a:r>
            <a:rPr lang="it-IT" sz="1600" i="1" dirty="0"/>
            <a:t>(</a:t>
          </a:r>
          <a:r>
            <a:rPr lang="it-IT" sz="1600" i="1" dirty="0" err="1"/>
            <a:t>Poloma</a:t>
          </a:r>
          <a:r>
            <a:rPr lang="it-IT" sz="1600" i="1" dirty="0"/>
            <a:t>, 1991 – Watts, 2001- </a:t>
          </a:r>
          <a:r>
            <a:rPr lang="it-IT" sz="1600" dirty="0"/>
            <a:t>Cantor ,2002</a:t>
          </a:r>
          <a:r>
            <a:rPr lang="it-IT" sz="1600" i="1" dirty="0"/>
            <a:t>)</a:t>
          </a:r>
          <a:endParaRPr lang="en-US" sz="1600" i="1" dirty="0"/>
        </a:p>
      </dgm:t>
    </dgm:pt>
    <dgm:pt modelId="{BE4A7822-CDD6-4A48-A402-5DFE34873C30}" type="parTrans" cxnId="{AEC87960-0E96-4790-ACEF-C207A4706786}">
      <dgm:prSet/>
      <dgm:spPr/>
      <dgm:t>
        <a:bodyPr/>
        <a:lstStyle/>
        <a:p>
          <a:endParaRPr lang="en-US"/>
        </a:p>
      </dgm:t>
    </dgm:pt>
    <dgm:pt modelId="{97118BCF-38C9-472B-9531-B611F7F2CA3E}" type="sibTrans" cxnId="{AEC87960-0E96-4790-ACEF-C207A4706786}">
      <dgm:prSet/>
      <dgm:spPr/>
      <dgm:t>
        <a:bodyPr/>
        <a:lstStyle/>
        <a:p>
          <a:endParaRPr lang="en-US"/>
        </a:p>
      </dgm:t>
    </dgm:pt>
    <dgm:pt modelId="{A0562CA3-37E0-4BEB-BB91-598B74817B8D}" type="pres">
      <dgm:prSet presAssocID="{CF76A6F2-B954-41A4-8189-814A6118D612}" presName="vert0" presStyleCnt="0">
        <dgm:presLayoutVars>
          <dgm:dir/>
          <dgm:animOne val="branch"/>
          <dgm:animLvl val="lvl"/>
        </dgm:presLayoutVars>
      </dgm:prSet>
      <dgm:spPr/>
    </dgm:pt>
    <dgm:pt modelId="{6F492C5F-DC76-4EBF-97A4-BAB0F86901CC}" type="pres">
      <dgm:prSet presAssocID="{22209E61-7198-41C0-A441-F215FE373367}" presName="thickLine" presStyleLbl="alignNode1" presStyleIdx="0" presStyleCnt="4"/>
      <dgm:spPr/>
    </dgm:pt>
    <dgm:pt modelId="{0CA9E773-3E89-4468-AB6E-7E7A4078FBA3}" type="pres">
      <dgm:prSet presAssocID="{22209E61-7198-41C0-A441-F215FE373367}" presName="horz1" presStyleCnt="0"/>
      <dgm:spPr/>
    </dgm:pt>
    <dgm:pt modelId="{DC919827-7D75-4DFF-BC99-404B9EBD6776}" type="pres">
      <dgm:prSet presAssocID="{22209E61-7198-41C0-A441-F215FE373367}" presName="tx1" presStyleLbl="revTx" presStyleIdx="0" presStyleCnt="4"/>
      <dgm:spPr/>
    </dgm:pt>
    <dgm:pt modelId="{E2465B58-F699-461E-82FE-03A033281A08}" type="pres">
      <dgm:prSet presAssocID="{22209E61-7198-41C0-A441-F215FE373367}" presName="vert1" presStyleCnt="0"/>
      <dgm:spPr/>
    </dgm:pt>
    <dgm:pt modelId="{FEFFF83D-A0CF-41B4-B7BC-3F2D05E92D1C}" type="pres">
      <dgm:prSet presAssocID="{BFFAE265-FDB7-4FC8-834E-58C9B1CC8F96}" presName="thickLine" presStyleLbl="alignNode1" presStyleIdx="1" presStyleCnt="4"/>
      <dgm:spPr/>
    </dgm:pt>
    <dgm:pt modelId="{C7CAAD71-D0B0-4B89-B8E8-F9751D1365CF}" type="pres">
      <dgm:prSet presAssocID="{BFFAE265-FDB7-4FC8-834E-58C9B1CC8F96}" presName="horz1" presStyleCnt="0"/>
      <dgm:spPr/>
    </dgm:pt>
    <dgm:pt modelId="{8ED46786-61AD-44D9-9EF2-D47BE454C536}" type="pres">
      <dgm:prSet presAssocID="{BFFAE265-FDB7-4FC8-834E-58C9B1CC8F96}" presName="tx1" presStyleLbl="revTx" presStyleIdx="1" presStyleCnt="4"/>
      <dgm:spPr/>
    </dgm:pt>
    <dgm:pt modelId="{D26FDDB7-53E1-4D87-B624-8C21753F8E73}" type="pres">
      <dgm:prSet presAssocID="{BFFAE265-FDB7-4FC8-834E-58C9B1CC8F96}" presName="vert1" presStyleCnt="0"/>
      <dgm:spPr/>
    </dgm:pt>
    <dgm:pt modelId="{89A7CC62-2EA3-4320-8A75-E21DF6114C2B}" type="pres">
      <dgm:prSet presAssocID="{95A6AE9B-0BAB-4244-8AEC-1F399CDBFD2D}" presName="thickLine" presStyleLbl="alignNode1" presStyleIdx="2" presStyleCnt="4"/>
      <dgm:spPr/>
    </dgm:pt>
    <dgm:pt modelId="{9B94BA82-5F9F-4CEB-9376-32BB1BB46BA8}" type="pres">
      <dgm:prSet presAssocID="{95A6AE9B-0BAB-4244-8AEC-1F399CDBFD2D}" presName="horz1" presStyleCnt="0"/>
      <dgm:spPr/>
    </dgm:pt>
    <dgm:pt modelId="{12726552-DE9C-4D77-8F47-D1FC59E459F3}" type="pres">
      <dgm:prSet presAssocID="{95A6AE9B-0BAB-4244-8AEC-1F399CDBFD2D}" presName="tx1" presStyleLbl="revTx" presStyleIdx="2" presStyleCnt="4"/>
      <dgm:spPr/>
    </dgm:pt>
    <dgm:pt modelId="{43603F6D-C67F-45D6-AE3E-C4E9D4C559E1}" type="pres">
      <dgm:prSet presAssocID="{95A6AE9B-0BAB-4244-8AEC-1F399CDBFD2D}" presName="vert1" presStyleCnt="0"/>
      <dgm:spPr/>
    </dgm:pt>
    <dgm:pt modelId="{59101EE7-A55D-4931-9A6A-61B03BEF064C}" type="pres">
      <dgm:prSet presAssocID="{FD5F0C4F-257D-496A-8E92-FED72C06FF0A}" presName="thickLine" presStyleLbl="alignNode1" presStyleIdx="3" presStyleCnt="4"/>
      <dgm:spPr/>
    </dgm:pt>
    <dgm:pt modelId="{7873E37A-153B-451B-BFDC-FD1ED57F2296}" type="pres">
      <dgm:prSet presAssocID="{FD5F0C4F-257D-496A-8E92-FED72C06FF0A}" presName="horz1" presStyleCnt="0"/>
      <dgm:spPr/>
    </dgm:pt>
    <dgm:pt modelId="{6A392670-9DC4-4833-A104-8BC0ECBC016B}" type="pres">
      <dgm:prSet presAssocID="{FD5F0C4F-257D-496A-8E92-FED72C06FF0A}" presName="tx1" presStyleLbl="revTx" presStyleIdx="3" presStyleCnt="4"/>
      <dgm:spPr/>
    </dgm:pt>
    <dgm:pt modelId="{C9CD983C-7055-4134-831F-63F0545BE7A0}" type="pres">
      <dgm:prSet presAssocID="{FD5F0C4F-257D-496A-8E92-FED72C06FF0A}" presName="vert1" presStyleCnt="0"/>
      <dgm:spPr/>
    </dgm:pt>
  </dgm:ptLst>
  <dgm:cxnLst>
    <dgm:cxn modelId="{66534712-242F-4D11-90BE-DB4400BF1880}" type="presOf" srcId="{BFFAE265-FDB7-4FC8-834E-58C9B1CC8F96}" destId="{8ED46786-61AD-44D9-9EF2-D47BE454C536}" srcOrd="0" destOrd="0" presId="urn:microsoft.com/office/officeart/2008/layout/LinedList"/>
    <dgm:cxn modelId="{AEC87960-0E96-4790-ACEF-C207A4706786}" srcId="{CF76A6F2-B954-41A4-8189-814A6118D612}" destId="{FD5F0C4F-257D-496A-8E92-FED72C06FF0A}" srcOrd="3" destOrd="0" parTransId="{BE4A7822-CDD6-4A48-A402-5DFE34873C30}" sibTransId="{97118BCF-38C9-472B-9531-B611F7F2CA3E}"/>
    <dgm:cxn modelId="{7211CD42-58AD-48E7-8CD6-7EA444F478BD}" type="presOf" srcId="{CF76A6F2-B954-41A4-8189-814A6118D612}" destId="{A0562CA3-37E0-4BEB-BB91-598B74817B8D}" srcOrd="0" destOrd="0" presId="urn:microsoft.com/office/officeart/2008/layout/LinedList"/>
    <dgm:cxn modelId="{0FA7B747-00A7-455E-BF83-DC8236B8F356}" srcId="{CF76A6F2-B954-41A4-8189-814A6118D612}" destId="{22209E61-7198-41C0-A441-F215FE373367}" srcOrd="0" destOrd="0" parTransId="{36EDDA83-14E2-4FB1-8CFC-494E9B7C4999}" sibTransId="{EB5980E0-D4DC-448D-9470-FF79D083A726}"/>
    <dgm:cxn modelId="{63A8554B-466C-4933-97ED-94C804DFC02B}" srcId="{CF76A6F2-B954-41A4-8189-814A6118D612}" destId="{BFFAE265-FDB7-4FC8-834E-58C9B1CC8F96}" srcOrd="1" destOrd="0" parTransId="{2D151D44-B4EB-4B96-A509-6B2A926AABB2}" sibTransId="{08C1BBAB-5FCC-4C78-AA0F-961964BAE08D}"/>
    <dgm:cxn modelId="{41842588-4A02-4612-872A-62B6B8BFADA8}" srcId="{CF76A6F2-B954-41A4-8189-814A6118D612}" destId="{95A6AE9B-0BAB-4244-8AEC-1F399CDBFD2D}" srcOrd="2" destOrd="0" parTransId="{5E135E9D-A8B2-46AF-B13D-F9912CD15950}" sibTransId="{D4FA85DF-BED1-4B22-9CBE-5FBFC1A4C783}"/>
    <dgm:cxn modelId="{54108188-9E09-480A-9687-480FBAB1B073}" type="presOf" srcId="{FD5F0C4F-257D-496A-8E92-FED72C06FF0A}" destId="{6A392670-9DC4-4833-A104-8BC0ECBC016B}" srcOrd="0" destOrd="0" presId="urn:microsoft.com/office/officeart/2008/layout/LinedList"/>
    <dgm:cxn modelId="{1512A1A2-2FC5-4A0F-8EE3-8E5C6B3B7D34}" type="presOf" srcId="{95A6AE9B-0BAB-4244-8AEC-1F399CDBFD2D}" destId="{12726552-DE9C-4D77-8F47-D1FC59E459F3}" srcOrd="0" destOrd="0" presId="urn:microsoft.com/office/officeart/2008/layout/LinedList"/>
    <dgm:cxn modelId="{0B4795DF-889B-42A8-8521-A44A0A8AB274}" type="presOf" srcId="{22209E61-7198-41C0-A441-F215FE373367}" destId="{DC919827-7D75-4DFF-BC99-404B9EBD6776}" srcOrd="0" destOrd="0" presId="urn:microsoft.com/office/officeart/2008/layout/LinedList"/>
    <dgm:cxn modelId="{6DF05DF2-F614-4FA6-B12C-DAC2F05431C4}" type="presParOf" srcId="{A0562CA3-37E0-4BEB-BB91-598B74817B8D}" destId="{6F492C5F-DC76-4EBF-97A4-BAB0F86901CC}" srcOrd="0" destOrd="0" presId="urn:microsoft.com/office/officeart/2008/layout/LinedList"/>
    <dgm:cxn modelId="{76E962C4-B975-4F63-901B-158DDAC172BC}" type="presParOf" srcId="{A0562CA3-37E0-4BEB-BB91-598B74817B8D}" destId="{0CA9E773-3E89-4468-AB6E-7E7A4078FBA3}" srcOrd="1" destOrd="0" presId="urn:microsoft.com/office/officeart/2008/layout/LinedList"/>
    <dgm:cxn modelId="{B9BCF2AB-B2DD-4296-878E-971E43903C41}" type="presParOf" srcId="{0CA9E773-3E89-4468-AB6E-7E7A4078FBA3}" destId="{DC919827-7D75-4DFF-BC99-404B9EBD6776}" srcOrd="0" destOrd="0" presId="urn:microsoft.com/office/officeart/2008/layout/LinedList"/>
    <dgm:cxn modelId="{48D626D8-4EDC-4061-BB8A-C25DBF036DBB}" type="presParOf" srcId="{0CA9E773-3E89-4468-AB6E-7E7A4078FBA3}" destId="{E2465B58-F699-461E-82FE-03A033281A08}" srcOrd="1" destOrd="0" presId="urn:microsoft.com/office/officeart/2008/layout/LinedList"/>
    <dgm:cxn modelId="{A003190F-3697-4860-B0E1-EFCA9FFA04D5}" type="presParOf" srcId="{A0562CA3-37E0-4BEB-BB91-598B74817B8D}" destId="{FEFFF83D-A0CF-41B4-B7BC-3F2D05E92D1C}" srcOrd="2" destOrd="0" presId="urn:microsoft.com/office/officeart/2008/layout/LinedList"/>
    <dgm:cxn modelId="{ADD33A0B-6877-4DD0-A68B-ED43B9D5F832}" type="presParOf" srcId="{A0562CA3-37E0-4BEB-BB91-598B74817B8D}" destId="{C7CAAD71-D0B0-4B89-B8E8-F9751D1365CF}" srcOrd="3" destOrd="0" presId="urn:microsoft.com/office/officeart/2008/layout/LinedList"/>
    <dgm:cxn modelId="{2CF1A152-ECD1-49E4-B7B4-63E68E748BD9}" type="presParOf" srcId="{C7CAAD71-D0B0-4B89-B8E8-F9751D1365CF}" destId="{8ED46786-61AD-44D9-9EF2-D47BE454C536}" srcOrd="0" destOrd="0" presId="urn:microsoft.com/office/officeart/2008/layout/LinedList"/>
    <dgm:cxn modelId="{33A86AEF-4A0F-4D20-8807-4A4DD705D449}" type="presParOf" srcId="{C7CAAD71-D0B0-4B89-B8E8-F9751D1365CF}" destId="{D26FDDB7-53E1-4D87-B624-8C21753F8E73}" srcOrd="1" destOrd="0" presId="urn:microsoft.com/office/officeart/2008/layout/LinedList"/>
    <dgm:cxn modelId="{38439EAF-50B1-47E0-9FBD-E9C7901D4056}" type="presParOf" srcId="{A0562CA3-37E0-4BEB-BB91-598B74817B8D}" destId="{89A7CC62-2EA3-4320-8A75-E21DF6114C2B}" srcOrd="4" destOrd="0" presId="urn:microsoft.com/office/officeart/2008/layout/LinedList"/>
    <dgm:cxn modelId="{F12E1CC2-A41E-4094-85E7-FC3D4F816AF6}" type="presParOf" srcId="{A0562CA3-37E0-4BEB-BB91-598B74817B8D}" destId="{9B94BA82-5F9F-4CEB-9376-32BB1BB46BA8}" srcOrd="5" destOrd="0" presId="urn:microsoft.com/office/officeart/2008/layout/LinedList"/>
    <dgm:cxn modelId="{227A31DD-FDE9-4037-91C7-6DDE6E9F2226}" type="presParOf" srcId="{9B94BA82-5F9F-4CEB-9376-32BB1BB46BA8}" destId="{12726552-DE9C-4D77-8F47-D1FC59E459F3}" srcOrd="0" destOrd="0" presId="urn:microsoft.com/office/officeart/2008/layout/LinedList"/>
    <dgm:cxn modelId="{F10E1989-94A8-4FCE-AE86-658CE9B48115}" type="presParOf" srcId="{9B94BA82-5F9F-4CEB-9376-32BB1BB46BA8}" destId="{43603F6D-C67F-45D6-AE3E-C4E9D4C559E1}" srcOrd="1" destOrd="0" presId="urn:microsoft.com/office/officeart/2008/layout/LinedList"/>
    <dgm:cxn modelId="{08442F81-6A4F-43D1-9006-D01CFF3A08F4}" type="presParOf" srcId="{A0562CA3-37E0-4BEB-BB91-598B74817B8D}" destId="{59101EE7-A55D-4931-9A6A-61B03BEF064C}" srcOrd="6" destOrd="0" presId="urn:microsoft.com/office/officeart/2008/layout/LinedList"/>
    <dgm:cxn modelId="{BF829083-A5C2-44D7-A326-5620C9B8973D}" type="presParOf" srcId="{A0562CA3-37E0-4BEB-BB91-598B74817B8D}" destId="{7873E37A-153B-451B-BFDC-FD1ED57F2296}" srcOrd="7" destOrd="0" presId="urn:microsoft.com/office/officeart/2008/layout/LinedList"/>
    <dgm:cxn modelId="{B4F296DC-4EDE-4365-AEDC-C5D1194E3694}" type="presParOf" srcId="{7873E37A-153B-451B-BFDC-FD1ED57F2296}" destId="{6A392670-9DC4-4833-A104-8BC0ECBC016B}" srcOrd="0" destOrd="0" presId="urn:microsoft.com/office/officeart/2008/layout/LinedList"/>
    <dgm:cxn modelId="{A936936D-5EAF-4BDD-9256-492145543A56}" type="presParOf" srcId="{7873E37A-153B-451B-BFDC-FD1ED57F2296}" destId="{C9CD983C-7055-4134-831F-63F0545BE7A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80B1EA-647A-4C36-AF88-5A67B45BDBA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B0729E-F719-4D2C-A680-8A083F8F3584}">
      <dgm:prSet/>
      <dgm:spPr/>
      <dgm:t>
        <a:bodyPr/>
        <a:lstStyle/>
        <a:p>
          <a:pPr>
            <a:lnSpc>
              <a:spcPct val="100000"/>
            </a:lnSpc>
          </a:pPr>
          <a:r>
            <a:rPr lang="it-IT" dirty="0"/>
            <a:t>Tecnica e applicazione come in ogni rapporto</a:t>
          </a:r>
          <a:endParaRPr lang="en-US" dirty="0"/>
        </a:p>
      </dgm:t>
    </dgm:pt>
    <dgm:pt modelId="{1A04E272-AC2E-4845-A9B8-C3A7CFDE3FA4}" type="parTrans" cxnId="{99EEDCC3-5645-4BE4-9F3C-641DB07908B5}">
      <dgm:prSet/>
      <dgm:spPr/>
      <dgm:t>
        <a:bodyPr/>
        <a:lstStyle/>
        <a:p>
          <a:endParaRPr lang="en-US"/>
        </a:p>
      </dgm:t>
    </dgm:pt>
    <dgm:pt modelId="{075B7DE0-FBDA-4BEB-BE2B-4385CC5BF3C3}" type="sibTrans" cxnId="{99EEDCC3-5645-4BE4-9F3C-641DB07908B5}">
      <dgm:prSet/>
      <dgm:spPr/>
      <dgm:t>
        <a:bodyPr/>
        <a:lstStyle/>
        <a:p>
          <a:endParaRPr lang="en-US"/>
        </a:p>
      </dgm:t>
    </dgm:pt>
    <dgm:pt modelId="{0B637C77-F38C-44D4-A974-3ED9C0E4623B}">
      <dgm:prSet/>
      <dgm:spPr/>
      <dgm:t>
        <a:bodyPr/>
        <a:lstStyle/>
        <a:p>
          <a:pPr>
            <a:lnSpc>
              <a:spcPct val="100000"/>
            </a:lnSpc>
          </a:pPr>
          <a:r>
            <a:rPr lang="it-IT" dirty="0"/>
            <a:t>Coinvolgente al livello personale.</a:t>
          </a:r>
          <a:endParaRPr lang="en-US" dirty="0"/>
        </a:p>
      </dgm:t>
    </dgm:pt>
    <dgm:pt modelId="{BE53FE82-3F29-4E17-86D2-3DF01E2BFE67}" type="parTrans" cxnId="{14D60907-6B30-4B4A-A522-8E2C57F3214D}">
      <dgm:prSet/>
      <dgm:spPr/>
      <dgm:t>
        <a:bodyPr/>
        <a:lstStyle/>
        <a:p>
          <a:endParaRPr lang="en-US"/>
        </a:p>
      </dgm:t>
    </dgm:pt>
    <dgm:pt modelId="{2BB6C8AC-7CDB-4D32-9F85-F2E7AA6D8E94}" type="sibTrans" cxnId="{14D60907-6B30-4B4A-A522-8E2C57F3214D}">
      <dgm:prSet/>
      <dgm:spPr/>
      <dgm:t>
        <a:bodyPr/>
        <a:lstStyle/>
        <a:p>
          <a:endParaRPr lang="en-US"/>
        </a:p>
      </dgm:t>
    </dgm:pt>
    <dgm:pt modelId="{ADFC065F-6479-4F11-9CBF-2D9DDE59823A}">
      <dgm:prSet/>
      <dgm:spPr/>
      <dgm:t>
        <a:bodyPr/>
        <a:lstStyle/>
        <a:p>
          <a:pPr>
            <a:lnSpc>
              <a:spcPct val="100000"/>
            </a:lnSpc>
          </a:pPr>
          <a:r>
            <a:rPr lang="it-IT"/>
            <a:t>In un rapporto si parla e si ascolta </a:t>
          </a:r>
          <a:r>
            <a:rPr lang="it-IT" i="1"/>
            <a:t>«Son stanco di vedere che ti parlo e non mi stai ascoltando ma aspettando per rispondere» </a:t>
          </a:r>
          <a:endParaRPr lang="en-US"/>
        </a:p>
      </dgm:t>
    </dgm:pt>
    <dgm:pt modelId="{96108356-DCEF-4867-8A45-5EE2BA73FED3}" type="parTrans" cxnId="{2BB5D6C6-3760-41BB-9C99-790DD68EE22D}">
      <dgm:prSet/>
      <dgm:spPr/>
      <dgm:t>
        <a:bodyPr/>
        <a:lstStyle/>
        <a:p>
          <a:endParaRPr lang="en-US"/>
        </a:p>
      </dgm:t>
    </dgm:pt>
    <dgm:pt modelId="{81239283-3396-4A0C-9D99-E10EA7B6D699}" type="sibTrans" cxnId="{2BB5D6C6-3760-41BB-9C99-790DD68EE22D}">
      <dgm:prSet/>
      <dgm:spPr/>
      <dgm:t>
        <a:bodyPr/>
        <a:lstStyle/>
        <a:p>
          <a:endParaRPr lang="en-US"/>
        </a:p>
      </dgm:t>
    </dgm:pt>
    <dgm:pt modelId="{F1FF15FF-3409-47BE-B347-160EE60F802C}">
      <dgm:prSet/>
      <dgm:spPr/>
      <dgm:t>
        <a:bodyPr/>
        <a:lstStyle/>
        <a:p>
          <a:pPr>
            <a:lnSpc>
              <a:spcPct val="100000"/>
            </a:lnSpc>
          </a:pPr>
          <a:r>
            <a:rPr lang="it-IT" dirty="0"/>
            <a:t>l’incontro trasmette </a:t>
          </a:r>
          <a:r>
            <a:rPr lang="it-IT" b="1" dirty="0"/>
            <a:t>fiducia </a:t>
          </a:r>
          <a:r>
            <a:rPr lang="it-IT" dirty="0"/>
            <a:t>  (credere A LUNGO in quanto si è detto) </a:t>
          </a:r>
          <a:endParaRPr lang="en-US" dirty="0"/>
        </a:p>
      </dgm:t>
    </dgm:pt>
    <dgm:pt modelId="{043359B5-23D7-423D-8D53-125C5ABAA54C}" type="parTrans" cxnId="{24F3ABA0-DEA8-4ED7-89F0-10948F490A94}">
      <dgm:prSet/>
      <dgm:spPr/>
      <dgm:t>
        <a:bodyPr/>
        <a:lstStyle/>
        <a:p>
          <a:endParaRPr lang="en-US"/>
        </a:p>
      </dgm:t>
    </dgm:pt>
    <dgm:pt modelId="{8BABE78F-F5D6-4F49-98F1-8857F578D98F}" type="sibTrans" cxnId="{24F3ABA0-DEA8-4ED7-89F0-10948F490A94}">
      <dgm:prSet/>
      <dgm:spPr/>
      <dgm:t>
        <a:bodyPr/>
        <a:lstStyle/>
        <a:p>
          <a:endParaRPr lang="en-US"/>
        </a:p>
      </dgm:t>
    </dgm:pt>
    <dgm:pt modelId="{075F0953-65EB-46BD-AD2E-F01945DDB2F7}" type="pres">
      <dgm:prSet presAssocID="{3E80B1EA-647A-4C36-AF88-5A67B45BDBAE}" presName="vert0" presStyleCnt="0">
        <dgm:presLayoutVars>
          <dgm:dir/>
          <dgm:animOne val="branch"/>
          <dgm:animLvl val="lvl"/>
        </dgm:presLayoutVars>
      </dgm:prSet>
      <dgm:spPr/>
    </dgm:pt>
    <dgm:pt modelId="{177E34DD-C727-479F-91D4-B6F278351A3D}" type="pres">
      <dgm:prSet presAssocID="{B1B0729E-F719-4D2C-A680-8A083F8F3584}" presName="thickLine" presStyleLbl="alignNode1" presStyleIdx="0" presStyleCnt="4"/>
      <dgm:spPr/>
    </dgm:pt>
    <dgm:pt modelId="{400CC068-7422-4D35-8319-A1F6B90B713C}" type="pres">
      <dgm:prSet presAssocID="{B1B0729E-F719-4D2C-A680-8A083F8F3584}" presName="horz1" presStyleCnt="0"/>
      <dgm:spPr/>
    </dgm:pt>
    <dgm:pt modelId="{39D0D222-F5E6-4A1C-8037-325A0D07D934}" type="pres">
      <dgm:prSet presAssocID="{B1B0729E-F719-4D2C-A680-8A083F8F3584}" presName="tx1" presStyleLbl="revTx" presStyleIdx="0" presStyleCnt="4"/>
      <dgm:spPr/>
    </dgm:pt>
    <dgm:pt modelId="{B4DC5AF9-3B86-4703-87B7-62EABC519B1E}" type="pres">
      <dgm:prSet presAssocID="{B1B0729E-F719-4D2C-A680-8A083F8F3584}" presName="vert1" presStyleCnt="0"/>
      <dgm:spPr/>
    </dgm:pt>
    <dgm:pt modelId="{4F96BEA9-E742-4021-96C1-6E97A33202A5}" type="pres">
      <dgm:prSet presAssocID="{0B637C77-F38C-44D4-A974-3ED9C0E4623B}" presName="thickLine" presStyleLbl="alignNode1" presStyleIdx="1" presStyleCnt="4"/>
      <dgm:spPr/>
    </dgm:pt>
    <dgm:pt modelId="{98CCDB11-F750-401F-AF1D-7919DBDDE40B}" type="pres">
      <dgm:prSet presAssocID="{0B637C77-F38C-44D4-A974-3ED9C0E4623B}" presName="horz1" presStyleCnt="0"/>
      <dgm:spPr/>
    </dgm:pt>
    <dgm:pt modelId="{A6B311D7-A046-4DC7-8AA3-D3C8378CA133}" type="pres">
      <dgm:prSet presAssocID="{0B637C77-F38C-44D4-A974-3ED9C0E4623B}" presName="tx1" presStyleLbl="revTx" presStyleIdx="1" presStyleCnt="4"/>
      <dgm:spPr/>
    </dgm:pt>
    <dgm:pt modelId="{4BEC054E-15F7-4E69-8829-B515C134DB21}" type="pres">
      <dgm:prSet presAssocID="{0B637C77-F38C-44D4-A974-3ED9C0E4623B}" presName="vert1" presStyleCnt="0"/>
      <dgm:spPr/>
    </dgm:pt>
    <dgm:pt modelId="{5E40BB2F-89BC-41B4-AC65-92651396E44D}" type="pres">
      <dgm:prSet presAssocID="{ADFC065F-6479-4F11-9CBF-2D9DDE59823A}" presName="thickLine" presStyleLbl="alignNode1" presStyleIdx="2" presStyleCnt="4"/>
      <dgm:spPr/>
    </dgm:pt>
    <dgm:pt modelId="{D90732D1-B528-4FC4-8364-E027F535807D}" type="pres">
      <dgm:prSet presAssocID="{ADFC065F-6479-4F11-9CBF-2D9DDE59823A}" presName="horz1" presStyleCnt="0"/>
      <dgm:spPr/>
    </dgm:pt>
    <dgm:pt modelId="{6D7EC366-4DD1-458B-A679-5464E65F86A4}" type="pres">
      <dgm:prSet presAssocID="{ADFC065F-6479-4F11-9CBF-2D9DDE59823A}" presName="tx1" presStyleLbl="revTx" presStyleIdx="2" presStyleCnt="4"/>
      <dgm:spPr/>
    </dgm:pt>
    <dgm:pt modelId="{D71BACB3-423D-4889-9F35-0D07F54FF618}" type="pres">
      <dgm:prSet presAssocID="{ADFC065F-6479-4F11-9CBF-2D9DDE59823A}" presName="vert1" presStyleCnt="0"/>
      <dgm:spPr/>
    </dgm:pt>
    <dgm:pt modelId="{DA24C150-32D7-4211-B1EF-C9424E4687A8}" type="pres">
      <dgm:prSet presAssocID="{F1FF15FF-3409-47BE-B347-160EE60F802C}" presName="thickLine" presStyleLbl="alignNode1" presStyleIdx="3" presStyleCnt="4"/>
      <dgm:spPr/>
    </dgm:pt>
    <dgm:pt modelId="{35D1860C-A40C-4C22-B297-FB9EE096FDEF}" type="pres">
      <dgm:prSet presAssocID="{F1FF15FF-3409-47BE-B347-160EE60F802C}" presName="horz1" presStyleCnt="0"/>
      <dgm:spPr/>
    </dgm:pt>
    <dgm:pt modelId="{8DB0E4BB-AA5F-4BF4-82EC-F1D90F8DB9D3}" type="pres">
      <dgm:prSet presAssocID="{F1FF15FF-3409-47BE-B347-160EE60F802C}" presName="tx1" presStyleLbl="revTx" presStyleIdx="3" presStyleCnt="4"/>
      <dgm:spPr/>
    </dgm:pt>
    <dgm:pt modelId="{3454C1E2-EA12-4157-A9BC-52F91F03DFF3}" type="pres">
      <dgm:prSet presAssocID="{F1FF15FF-3409-47BE-B347-160EE60F802C}" presName="vert1" presStyleCnt="0"/>
      <dgm:spPr/>
    </dgm:pt>
  </dgm:ptLst>
  <dgm:cxnLst>
    <dgm:cxn modelId="{14D60907-6B30-4B4A-A522-8E2C57F3214D}" srcId="{3E80B1EA-647A-4C36-AF88-5A67B45BDBAE}" destId="{0B637C77-F38C-44D4-A974-3ED9C0E4623B}" srcOrd="1" destOrd="0" parTransId="{BE53FE82-3F29-4E17-86D2-3DF01E2BFE67}" sibTransId="{2BB6C8AC-7CDB-4D32-9F85-F2E7AA6D8E94}"/>
    <dgm:cxn modelId="{7F69E24D-C488-4099-9ABC-5C3AA15663CB}" type="presOf" srcId="{F1FF15FF-3409-47BE-B347-160EE60F802C}" destId="{8DB0E4BB-AA5F-4BF4-82EC-F1D90F8DB9D3}" srcOrd="0" destOrd="0" presId="urn:microsoft.com/office/officeart/2008/layout/LinedList"/>
    <dgm:cxn modelId="{BEF0E057-5BFB-49F6-8A23-7D6387DE70EE}" type="presOf" srcId="{B1B0729E-F719-4D2C-A680-8A083F8F3584}" destId="{39D0D222-F5E6-4A1C-8037-325A0D07D934}" srcOrd="0" destOrd="0" presId="urn:microsoft.com/office/officeart/2008/layout/LinedList"/>
    <dgm:cxn modelId="{24F3ABA0-DEA8-4ED7-89F0-10948F490A94}" srcId="{3E80B1EA-647A-4C36-AF88-5A67B45BDBAE}" destId="{F1FF15FF-3409-47BE-B347-160EE60F802C}" srcOrd="3" destOrd="0" parTransId="{043359B5-23D7-423D-8D53-125C5ABAA54C}" sibTransId="{8BABE78F-F5D6-4F49-98F1-8857F578D98F}"/>
    <dgm:cxn modelId="{99EEDCC3-5645-4BE4-9F3C-641DB07908B5}" srcId="{3E80B1EA-647A-4C36-AF88-5A67B45BDBAE}" destId="{B1B0729E-F719-4D2C-A680-8A083F8F3584}" srcOrd="0" destOrd="0" parTransId="{1A04E272-AC2E-4845-A9B8-C3A7CFDE3FA4}" sibTransId="{075B7DE0-FBDA-4BEB-BE2B-4385CC5BF3C3}"/>
    <dgm:cxn modelId="{2BB5D6C6-3760-41BB-9C99-790DD68EE22D}" srcId="{3E80B1EA-647A-4C36-AF88-5A67B45BDBAE}" destId="{ADFC065F-6479-4F11-9CBF-2D9DDE59823A}" srcOrd="2" destOrd="0" parTransId="{96108356-DCEF-4867-8A45-5EE2BA73FED3}" sibTransId="{81239283-3396-4A0C-9D99-E10EA7B6D699}"/>
    <dgm:cxn modelId="{016039CE-180D-4B76-8125-A3ED72AA73FD}" type="presOf" srcId="{ADFC065F-6479-4F11-9CBF-2D9DDE59823A}" destId="{6D7EC366-4DD1-458B-A679-5464E65F86A4}" srcOrd="0" destOrd="0" presId="urn:microsoft.com/office/officeart/2008/layout/LinedList"/>
    <dgm:cxn modelId="{2B8235E0-39E2-4787-8683-C2B7CF21EE3A}" type="presOf" srcId="{3E80B1EA-647A-4C36-AF88-5A67B45BDBAE}" destId="{075F0953-65EB-46BD-AD2E-F01945DDB2F7}" srcOrd="0" destOrd="0" presId="urn:microsoft.com/office/officeart/2008/layout/LinedList"/>
    <dgm:cxn modelId="{FC87D0E0-9C86-4E48-88B8-DAC065B3FE35}" type="presOf" srcId="{0B637C77-F38C-44D4-A974-3ED9C0E4623B}" destId="{A6B311D7-A046-4DC7-8AA3-D3C8378CA133}" srcOrd="0" destOrd="0" presId="urn:microsoft.com/office/officeart/2008/layout/LinedList"/>
    <dgm:cxn modelId="{F9DE576A-407B-4D55-80D9-8DA6ABAE6F92}" type="presParOf" srcId="{075F0953-65EB-46BD-AD2E-F01945DDB2F7}" destId="{177E34DD-C727-479F-91D4-B6F278351A3D}" srcOrd="0" destOrd="0" presId="urn:microsoft.com/office/officeart/2008/layout/LinedList"/>
    <dgm:cxn modelId="{72CAD0A6-E943-439B-9841-AA78036A2904}" type="presParOf" srcId="{075F0953-65EB-46BD-AD2E-F01945DDB2F7}" destId="{400CC068-7422-4D35-8319-A1F6B90B713C}" srcOrd="1" destOrd="0" presId="urn:microsoft.com/office/officeart/2008/layout/LinedList"/>
    <dgm:cxn modelId="{A7349593-8570-410A-B7E3-0F9983AF30FC}" type="presParOf" srcId="{400CC068-7422-4D35-8319-A1F6B90B713C}" destId="{39D0D222-F5E6-4A1C-8037-325A0D07D934}" srcOrd="0" destOrd="0" presId="urn:microsoft.com/office/officeart/2008/layout/LinedList"/>
    <dgm:cxn modelId="{AFBC6CC6-2BDA-4EC8-AE93-13D3B02A6733}" type="presParOf" srcId="{400CC068-7422-4D35-8319-A1F6B90B713C}" destId="{B4DC5AF9-3B86-4703-87B7-62EABC519B1E}" srcOrd="1" destOrd="0" presId="urn:microsoft.com/office/officeart/2008/layout/LinedList"/>
    <dgm:cxn modelId="{AF7A7189-C9FC-49F0-94A0-0401F8F56A7B}" type="presParOf" srcId="{075F0953-65EB-46BD-AD2E-F01945DDB2F7}" destId="{4F96BEA9-E742-4021-96C1-6E97A33202A5}" srcOrd="2" destOrd="0" presId="urn:microsoft.com/office/officeart/2008/layout/LinedList"/>
    <dgm:cxn modelId="{71A5985C-4A37-408D-8581-C3AC5C0F8AAD}" type="presParOf" srcId="{075F0953-65EB-46BD-AD2E-F01945DDB2F7}" destId="{98CCDB11-F750-401F-AF1D-7919DBDDE40B}" srcOrd="3" destOrd="0" presId="urn:microsoft.com/office/officeart/2008/layout/LinedList"/>
    <dgm:cxn modelId="{359581F8-16EB-4632-B6A9-63235EF09B8A}" type="presParOf" srcId="{98CCDB11-F750-401F-AF1D-7919DBDDE40B}" destId="{A6B311D7-A046-4DC7-8AA3-D3C8378CA133}" srcOrd="0" destOrd="0" presId="urn:microsoft.com/office/officeart/2008/layout/LinedList"/>
    <dgm:cxn modelId="{335E977F-CAA8-4C93-867B-2E1197E4133D}" type="presParOf" srcId="{98CCDB11-F750-401F-AF1D-7919DBDDE40B}" destId="{4BEC054E-15F7-4E69-8829-B515C134DB21}" srcOrd="1" destOrd="0" presId="urn:microsoft.com/office/officeart/2008/layout/LinedList"/>
    <dgm:cxn modelId="{7BD81E19-3757-438B-A3A9-3E7393E9FF60}" type="presParOf" srcId="{075F0953-65EB-46BD-AD2E-F01945DDB2F7}" destId="{5E40BB2F-89BC-41B4-AC65-92651396E44D}" srcOrd="4" destOrd="0" presId="urn:microsoft.com/office/officeart/2008/layout/LinedList"/>
    <dgm:cxn modelId="{98A9B420-A727-4A45-B50B-35BD630963C3}" type="presParOf" srcId="{075F0953-65EB-46BD-AD2E-F01945DDB2F7}" destId="{D90732D1-B528-4FC4-8364-E027F535807D}" srcOrd="5" destOrd="0" presId="urn:microsoft.com/office/officeart/2008/layout/LinedList"/>
    <dgm:cxn modelId="{D52A49E1-DEF7-4B96-BB11-73A93FE78807}" type="presParOf" srcId="{D90732D1-B528-4FC4-8364-E027F535807D}" destId="{6D7EC366-4DD1-458B-A679-5464E65F86A4}" srcOrd="0" destOrd="0" presId="urn:microsoft.com/office/officeart/2008/layout/LinedList"/>
    <dgm:cxn modelId="{6A16091E-E1CA-464C-B845-654B1FEAEC74}" type="presParOf" srcId="{D90732D1-B528-4FC4-8364-E027F535807D}" destId="{D71BACB3-423D-4889-9F35-0D07F54FF618}" srcOrd="1" destOrd="0" presId="urn:microsoft.com/office/officeart/2008/layout/LinedList"/>
    <dgm:cxn modelId="{5846C12B-0884-4CBA-81DB-50B0CF351F8C}" type="presParOf" srcId="{075F0953-65EB-46BD-AD2E-F01945DDB2F7}" destId="{DA24C150-32D7-4211-B1EF-C9424E4687A8}" srcOrd="6" destOrd="0" presId="urn:microsoft.com/office/officeart/2008/layout/LinedList"/>
    <dgm:cxn modelId="{E710E56D-2644-4AF2-B1FE-6121A81C7779}" type="presParOf" srcId="{075F0953-65EB-46BD-AD2E-F01945DDB2F7}" destId="{35D1860C-A40C-4C22-B297-FB9EE096FDEF}" srcOrd="7" destOrd="0" presId="urn:microsoft.com/office/officeart/2008/layout/LinedList"/>
    <dgm:cxn modelId="{7F39DF53-2384-4451-A307-52BBEE058403}" type="presParOf" srcId="{35D1860C-A40C-4C22-B297-FB9EE096FDEF}" destId="{8DB0E4BB-AA5F-4BF4-82EC-F1D90F8DB9D3}" srcOrd="0" destOrd="0" presId="urn:microsoft.com/office/officeart/2008/layout/LinedList"/>
    <dgm:cxn modelId="{478D515D-9670-4CE8-97BE-452224BB6987}" type="presParOf" srcId="{35D1860C-A40C-4C22-B297-FB9EE096FDEF}" destId="{3454C1E2-EA12-4157-A9BC-52F91F03DFF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71A40-5EAC-4815-A147-71DBA9EE4CF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E626A0E-5B69-4C4D-A299-9A70FE1278C8}">
      <dgm:prSet/>
      <dgm:spPr/>
      <dgm:t>
        <a:bodyPr/>
        <a:lstStyle/>
        <a:p>
          <a:r>
            <a:rPr lang="it-IT"/>
            <a:t>Terza onda della psicoterapia: necessità di Intimità e Astrazione</a:t>
          </a:r>
          <a:endParaRPr lang="en-US"/>
        </a:p>
      </dgm:t>
    </dgm:pt>
    <dgm:pt modelId="{E5AD7084-EBDA-46F8-914A-48AAE3DD631C}" type="parTrans" cxnId="{153E6B8E-A146-44D1-B5DA-C336BC6BA991}">
      <dgm:prSet/>
      <dgm:spPr/>
      <dgm:t>
        <a:bodyPr/>
        <a:lstStyle/>
        <a:p>
          <a:endParaRPr lang="en-US"/>
        </a:p>
      </dgm:t>
    </dgm:pt>
    <dgm:pt modelId="{83E17AB2-D5AF-40EA-AF4E-BBC26169EB04}" type="sibTrans" cxnId="{153E6B8E-A146-44D1-B5DA-C336BC6BA991}">
      <dgm:prSet/>
      <dgm:spPr/>
      <dgm:t>
        <a:bodyPr/>
        <a:lstStyle/>
        <a:p>
          <a:endParaRPr lang="en-US"/>
        </a:p>
      </dgm:t>
    </dgm:pt>
    <dgm:pt modelId="{B39D01C5-8CE8-493A-A02A-E0A768B63128}">
      <dgm:prSet/>
      <dgm:spPr/>
      <dgm:t>
        <a:bodyPr/>
        <a:lstStyle/>
        <a:p>
          <a:r>
            <a:rPr lang="it-IT"/>
            <a:t>Mindfulness, Compassion Focus Therapy</a:t>
          </a:r>
          <a:endParaRPr lang="en-US"/>
        </a:p>
      </dgm:t>
    </dgm:pt>
    <dgm:pt modelId="{F04F3294-5405-4370-8FB8-6783A3C5BE6E}" type="parTrans" cxnId="{7112C828-C134-4D67-B67F-9BF8DC91E0AA}">
      <dgm:prSet/>
      <dgm:spPr/>
      <dgm:t>
        <a:bodyPr/>
        <a:lstStyle/>
        <a:p>
          <a:endParaRPr lang="en-US"/>
        </a:p>
      </dgm:t>
    </dgm:pt>
    <dgm:pt modelId="{944763C1-92FD-4A35-B435-88DFA538D612}" type="sibTrans" cxnId="{7112C828-C134-4D67-B67F-9BF8DC91E0AA}">
      <dgm:prSet/>
      <dgm:spPr/>
      <dgm:t>
        <a:bodyPr/>
        <a:lstStyle/>
        <a:p>
          <a:endParaRPr lang="en-US"/>
        </a:p>
      </dgm:t>
    </dgm:pt>
    <dgm:pt modelId="{E642A7A7-5E71-40BC-A502-DD95A08994DC}" type="pres">
      <dgm:prSet presAssocID="{95771A40-5EAC-4815-A147-71DBA9EE4C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1CF732-9EAE-49AC-A831-8090617AC253}" type="pres">
      <dgm:prSet presAssocID="{0E626A0E-5B69-4C4D-A299-9A70FE1278C8}" presName="hierRoot1" presStyleCnt="0"/>
      <dgm:spPr/>
    </dgm:pt>
    <dgm:pt modelId="{91EA7CBA-D260-475D-98CE-D95A14A2660B}" type="pres">
      <dgm:prSet presAssocID="{0E626A0E-5B69-4C4D-A299-9A70FE1278C8}" presName="composite" presStyleCnt="0"/>
      <dgm:spPr/>
    </dgm:pt>
    <dgm:pt modelId="{9078425F-9A06-4FE7-9103-67AF8F24875E}" type="pres">
      <dgm:prSet presAssocID="{0E626A0E-5B69-4C4D-A299-9A70FE1278C8}" presName="background" presStyleLbl="node0" presStyleIdx="0" presStyleCnt="2"/>
      <dgm:spPr/>
    </dgm:pt>
    <dgm:pt modelId="{81189E56-8F80-4E47-B09B-267015FF4287}" type="pres">
      <dgm:prSet presAssocID="{0E626A0E-5B69-4C4D-A299-9A70FE1278C8}" presName="text" presStyleLbl="fgAcc0" presStyleIdx="0" presStyleCnt="2">
        <dgm:presLayoutVars>
          <dgm:chPref val="3"/>
        </dgm:presLayoutVars>
      </dgm:prSet>
      <dgm:spPr/>
    </dgm:pt>
    <dgm:pt modelId="{EC3A26E3-6E68-4AF2-BEA6-15374269DA3F}" type="pres">
      <dgm:prSet presAssocID="{0E626A0E-5B69-4C4D-A299-9A70FE1278C8}" presName="hierChild2" presStyleCnt="0"/>
      <dgm:spPr/>
    </dgm:pt>
    <dgm:pt modelId="{85A0C99B-74F0-4B56-B78C-961AF79F1833}" type="pres">
      <dgm:prSet presAssocID="{B39D01C5-8CE8-493A-A02A-E0A768B63128}" presName="hierRoot1" presStyleCnt="0"/>
      <dgm:spPr/>
    </dgm:pt>
    <dgm:pt modelId="{9112E5D0-AAE3-4C48-9AEC-30BA2C19CDEE}" type="pres">
      <dgm:prSet presAssocID="{B39D01C5-8CE8-493A-A02A-E0A768B63128}" presName="composite" presStyleCnt="0"/>
      <dgm:spPr/>
    </dgm:pt>
    <dgm:pt modelId="{5025EFFE-59F0-4B4C-BE08-5CE624FD9CB1}" type="pres">
      <dgm:prSet presAssocID="{B39D01C5-8CE8-493A-A02A-E0A768B63128}" presName="background" presStyleLbl="node0" presStyleIdx="1" presStyleCnt="2"/>
      <dgm:spPr/>
    </dgm:pt>
    <dgm:pt modelId="{4CA5E7CA-6085-4DB0-9277-2FCE76AC3B7A}" type="pres">
      <dgm:prSet presAssocID="{B39D01C5-8CE8-493A-A02A-E0A768B63128}" presName="text" presStyleLbl="fgAcc0" presStyleIdx="1" presStyleCnt="2">
        <dgm:presLayoutVars>
          <dgm:chPref val="3"/>
        </dgm:presLayoutVars>
      </dgm:prSet>
      <dgm:spPr/>
    </dgm:pt>
    <dgm:pt modelId="{D6F3679C-A536-4DA3-B79F-52A90FCE9243}" type="pres">
      <dgm:prSet presAssocID="{B39D01C5-8CE8-493A-A02A-E0A768B63128}" presName="hierChild2" presStyleCnt="0"/>
      <dgm:spPr/>
    </dgm:pt>
  </dgm:ptLst>
  <dgm:cxnLst>
    <dgm:cxn modelId="{7112C828-C134-4D67-B67F-9BF8DC91E0AA}" srcId="{95771A40-5EAC-4815-A147-71DBA9EE4CFB}" destId="{B39D01C5-8CE8-493A-A02A-E0A768B63128}" srcOrd="1" destOrd="0" parTransId="{F04F3294-5405-4370-8FB8-6783A3C5BE6E}" sibTransId="{944763C1-92FD-4A35-B435-88DFA538D612}"/>
    <dgm:cxn modelId="{E6019764-2A68-4E78-9604-37161DE02F85}" type="presOf" srcId="{0E626A0E-5B69-4C4D-A299-9A70FE1278C8}" destId="{81189E56-8F80-4E47-B09B-267015FF4287}" srcOrd="0" destOrd="0" presId="urn:microsoft.com/office/officeart/2005/8/layout/hierarchy1"/>
    <dgm:cxn modelId="{153E6B8E-A146-44D1-B5DA-C336BC6BA991}" srcId="{95771A40-5EAC-4815-A147-71DBA9EE4CFB}" destId="{0E626A0E-5B69-4C4D-A299-9A70FE1278C8}" srcOrd="0" destOrd="0" parTransId="{E5AD7084-EBDA-46F8-914A-48AAE3DD631C}" sibTransId="{83E17AB2-D5AF-40EA-AF4E-BBC26169EB04}"/>
    <dgm:cxn modelId="{B7EC8EBB-CDBC-4178-BE1E-5FBE98D3CB9B}" type="presOf" srcId="{95771A40-5EAC-4815-A147-71DBA9EE4CFB}" destId="{E642A7A7-5E71-40BC-A502-DD95A08994DC}" srcOrd="0" destOrd="0" presId="urn:microsoft.com/office/officeart/2005/8/layout/hierarchy1"/>
    <dgm:cxn modelId="{CC6149BC-1B02-472E-A9DE-333D0B5F674B}" type="presOf" srcId="{B39D01C5-8CE8-493A-A02A-E0A768B63128}" destId="{4CA5E7CA-6085-4DB0-9277-2FCE76AC3B7A}" srcOrd="0" destOrd="0" presId="urn:microsoft.com/office/officeart/2005/8/layout/hierarchy1"/>
    <dgm:cxn modelId="{BD3B6F73-D8A4-4C71-B717-FCE29BB0F2E2}" type="presParOf" srcId="{E642A7A7-5E71-40BC-A502-DD95A08994DC}" destId="{D01CF732-9EAE-49AC-A831-8090617AC253}" srcOrd="0" destOrd="0" presId="urn:microsoft.com/office/officeart/2005/8/layout/hierarchy1"/>
    <dgm:cxn modelId="{53219865-8D82-4EBF-A915-E4CF36B8C34B}" type="presParOf" srcId="{D01CF732-9EAE-49AC-A831-8090617AC253}" destId="{91EA7CBA-D260-475D-98CE-D95A14A2660B}" srcOrd="0" destOrd="0" presId="urn:microsoft.com/office/officeart/2005/8/layout/hierarchy1"/>
    <dgm:cxn modelId="{D842FD4F-3FDA-4C0A-A56A-09CCF9DD7CF2}" type="presParOf" srcId="{91EA7CBA-D260-475D-98CE-D95A14A2660B}" destId="{9078425F-9A06-4FE7-9103-67AF8F24875E}" srcOrd="0" destOrd="0" presId="urn:microsoft.com/office/officeart/2005/8/layout/hierarchy1"/>
    <dgm:cxn modelId="{B9DF516D-99F4-4E88-86FE-C58934127F39}" type="presParOf" srcId="{91EA7CBA-D260-475D-98CE-D95A14A2660B}" destId="{81189E56-8F80-4E47-B09B-267015FF4287}" srcOrd="1" destOrd="0" presId="urn:microsoft.com/office/officeart/2005/8/layout/hierarchy1"/>
    <dgm:cxn modelId="{CF0C798D-8B7E-4283-ACA2-88B153BD2530}" type="presParOf" srcId="{D01CF732-9EAE-49AC-A831-8090617AC253}" destId="{EC3A26E3-6E68-4AF2-BEA6-15374269DA3F}" srcOrd="1" destOrd="0" presId="urn:microsoft.com/office/officeart/2005/8/layout/hierarchy1"/>
    <dgm:cxn modelId="{06457921-DF61-4AD5-8462-CFD106F70D31}" type="presParOf" srcId="{E642A7A7-5E71-40BC-A502-DD95A08994DC}" destId="{85A0C99B-74F0-4B56-B78C-961AF79F1833}" srcOrd="1" destOrd="0" presId="urn:microsoft.com/office/officeart/2005/8/layout/hierarchy1"/>
    <dgm:cxn modelId="{796707DF-8A97-49B7-9140-26051E46EF00}" type="presParOf" srcId="{85A0C99B-74F0-4B56-B78C-961AF79F1833}" destId="{9112E5D0-AAE3-4C48-9AEC-30BA2C19CDEE}" srcOrd="0" destOrd="0" presId="urn:microsoft.com/office/officeart/2005/8/layout/hierarchy1"/>
    <dgm:cxn modelId="{9F707B35-2C38-45F9-A4C4-0D87D653EC13}" type="presParOf" srcId="{9112E5D0-AAE3-4C48-9AEC-30BA2C19CDEE}" destId="{5025EFFE-59F0-4B4C-BE08-5CE624FD9CB1}" srcOrd="0" destOrd="0" presId="urn:microsoft.com/office/officeart/2005/8/layout/hierarchy1"/>
    <dgm:cxn modelId="{BAC0797C-5C50-4072-93CB-13A24C90F6F3}" type="presParOf" srcId="{9112E5D0-AAE3-4C48-9AEC-30BA2C19CDEE}" destId="{4CA5E7CA-6085-4DB0-9277-2FCE76AC3B7A}" srcOrd="1" destOrd="0" presId="urn:microsoft.com/office/officeart/2005/8/layout/hierarchy1"/>
    <dgm:cxn modelId="{0B966CDD-39FA-4E97-95DB-E23B511BD2A6}" type="presParOf" srcId="{85A0C99B-74F0-4B56-B78C-961AF79F1833}" destId="{D6F3679C-A536-4DA3-B79F-52A90FCE92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92C5F-DC76-4EBF-97A4-BAB0F86901CC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919827-7D75-4DFF-BC99-404B9EBD6776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Nella </a:t>
          </a:r>
          <a:r>
            <a:rPr lang="en-US" sz="3000" kern="1200" dirty="0" err="1"/>
            <a:t>sua</a:t>
          </a:r>
          <a:r>
            <a:rPr lang="en-US" sz="3000" kern="1200" dirty="0"/>
            <a:t> forma </a:t>
          </a:r>
          <a:r>
            <a:rPr lang="en-US" sz="3000" kern="1200" dirty="0" err="1"/>
            <a:t>matura</a:t>
          </a:r>
          <a:r>
            <a:rPr lang="en-US" sz="3000" kern="1200" dirty="0"/>
            <a:t> </a:t>
          </a:r>
          <a:r>
            <a:rPr lang="en-US" sz="3000" kern="1200" dirty="0" err="1"/>
            <a:t>aumenta</a:t>
          </a:r>
          <a:r>
            <a:rPr lang="en-US" sz="3000" kern="1200" dirty="0"/>
            <a:t> il </a:t>
          </a:r>
          <a:r>
            <a:rPr lang="en-US" sz="3000" kern="1200" dirty="0" err="1"/>
            <a:t>benessere</a:t>
          </a:r>
          <a:r>
            <a:rPr lang="en-US" sz="3000" kern="1200" dirty="0"/>
            <a:t> </a:t>
          </a:r>
          <a:r>
            <a:rPr lang="en-US" sz="3000" kern="1200" dirty="0" err="1"/>
            <a:t>della</a:t>
          </a:r>
          <a:r>
            <a:rPr lang="en-US" sz="3000" kern="1200" dirty="0"/>
            <a:t> persona.</a:t>
          </a:r>
          <a:r>
            <a:rPr lang="it-IT" sz="3000" kern="1200" dirty="0"/>
            <a:t> (alti i livelli di motivazione, prestazioni, perdono)</a:t>
          </a:r>
          <a:endParaRPr lang="en-US" sz="3000" kern="1200" dirty="0"/>
        </a:p>
      </dsp:txBody>
      <dsp:txXfrm>
        <a:off x="0" y="0"/>
        <a:ext cx="10515600" cy="1087834"/>
      </dsp:txXfrm>
    </dsp:sp>
    <dsp:sp modelId="{FEFFF83D-A0CF-41B4-B7BC-3F2D05E92D1C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D46786-61AD-44D9-9EF2-D47BE454C536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4 tipologie differenti di preghiera: </a:t>
          </a:r>
          <a:r>
            <a:rPr lang="it-IT" sz="3000" b="1" kern="1200" dirty="0"/>
            <a:t>meditativa, rituale, petitoria e colloquiale</a:t>
          </a:r>
          <a:endParaRPr lang="en-US" sz="3000" b="1" kern="1200" dirty="0"/>
        </a:p>
      </dsp:txBody>
      <dsp:txXfrm>
        <a:off x="0" y="1087834"/>
        <a:ext cx="10515600" cy="1087834"/>
      </dsp:txXfrm>
    </dsp:sp>
    <dsp:sp modelId="{89A7CC62-2EA3-4320-8A75-E21DF6114C2B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2726552-DE9C-4D77-8F47-D1FC59E459F3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Altra distinzione, più recente, distingue tra </a:t>
          </a:r>
          <a:r>
            <a:rPr lang="it-IT" sz="3000" b="1" kern="1200" dirty="0"/>
            <a:t>adorazione, confessione, ringraziamento e supplica.</a:t>
          </a:r>
          <a:endParaRPr lang="en-US" sz="3000" b="1" kern="1200" dirty="0"/>
        </a:p>
      </dsp:txBody>
      <dsp:txXfrm>
        <a:off x="0" y="2175669"/>
        <a:ext cx="10515600" cy="1087834"/>
      </dsp:txXfrm>
    </dsp:sp>
    <dsp:sp modelId="{59101EE7-A55D-4931-9A6A-61B03BEF064C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392670-9DC4-4833-A104-8BC0ECBC016B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i="1" kern="1200" dirty="0"/>
            <a:t>(</a:t>
          </a:r>
          <a:r>
            <a:rPr lang="it-IT" sz="1600" i="1" kern="1200" dirty="0" err="1"/>
            <a:t>Poloma</a:t>
          </a:r>
          <a:r>
            <a:rPr lang="it-IT" sz="1600" i="1" kern="1200" dirty="0"/>
            <a:t>, 1991 – Watts, 2001- </a:t>
          </a:r>
          <a:r>
            <a:rPr lang="it-IT" sz="1600" kern="1200" dirty="0"/>
            <a:t>Cantor ,2002</a:t>
          </a:r>
          <a:r>
            <a:rPr lang="it-IT" sz="1600" i="1" kern="1200" dirty="0"/>
            <a:t>)</a:t>
          </a:r>
          <a:endParaRPr lang="en-US" sz="1600" i="1" kern="1200" dirty="0"/>
        </a:p>
      </dsp:txBody>
      <dsp:txXfrm>
        <a:off x="0" y="3263503"/>
        <a:ext cx="10515600" cy="10878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E34DD-C727-479F-91D4-B6F278351A3D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0D222-F5E6-4A1C-8037-325A0D07D934}">
      <dsp:nvSpPr>
        <dsp:cNvPr id="0" name=""/>
        <dsp:cNvSpPr/>
      </dsp:nvSpPr>
      <dsp:spPr>
        <a:xfrm>
          <a:off x="0" y="0"/>
          <a:ext cx="10515600" cy="108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Tecnica e applicazione come in ogni rapporto</a:t>
          </a:r>
          <a:endParaRPr lang="en-US" sz="2800" kern="1200" dirty="0"/>
        </a:p>
      </dsp:txBody>
      <dsp:txXfrm>
        <a:off x="0" y="0"/>
        <a:ext cx="10515600" cy="1084800"/>
      </dsp:txXfrm>
    </dsp:sp>
    <dsp:sp modelId="{4F96BEA9-E742-4021-96C1-6E97A33202A5}">
      <dsp:nvSpPr>
        <dsp:cNvPr id="0" name=""/>
        <dsp:cNvSpPr/>
      </dsp:nvSpPr>
      <dsp:spPr>
        <a:xfrm>
          <a:off x="0" y="108480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B311D7-A046-4DC7-8AA3-D3C8378CA133}">
      <dsp:nvSpPr>
        <dsp:cNvPr id="0" name=""/>
        <dsp:cNvSpPr/>
      </dsp:nvSpPr>
      <dsp:spPr>
        <a:xfrm>
          <a:off x="0" y="1084800"/>
          <a:ext cx="10515600" cy="108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Coinvolgente al livello personale.</a:t>
          </a:r>
          <a:endParaRPr lang="en-US" sz="2800" kern="1200" dirty="0"/>
        </a:p>
      </dsp:txBody>
      <dsp:txXfrm>
        <a:off x="0" y="1084800"/>
        <a:ext cx="10515600" cy="1084800"/>
      </dsp:txXfrm>
    </dsp:sp>
    <dsp:sp modelId="{5E40BB2F-89BC-41B4-AC65-92651396E44D}">
      <dsp:nvSpPr>
        <dsp:cNvPr id="0" name=""/>
        <dsp:cNvSpPr/>
      </dsp:nvSpPr>
      <dsp:spPr>
        <a:xfrm>
          <a:off x="0" y="216960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EC366-4DD1-458B-A679-5464E65F86A4}">
      <dsp:nvSpPr>
        <dsp:cNvPr id="0" name=""/>
        <dsp:cNvSpPr/>
      </dsp:nvSpPr>
      <dsp:spPr>
        <a:xfrm>
          <a:off x="0" y="2169600"/>
          <a:ext cx="10515600" cy="108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In un rapporto si parla e si ascolta </a:t>
          </a:r>
          <a:r>
            <a:rPr lang="it-IT" sz="2800" i="1" kern="1200"/>
            <a:t>«Son stanco di vedere che ti parlo e non mi stai ascoltando ma aspettando per rispondere» </a:t>
          </a:r>
          <a:endParaRPr lang="en-US" sz="2800" kern="1200"/>
        </a:p>
      </dsp:txBody>
      <dsp:txXfrm>
        <a:off x="0" y="2169600"/>
        <a:ext cx="10515600" cy="1084800"/>
      </dsp:txXfrm>
    </dsp:sp>
    <dsp:sp modelId="{DA24C150-32D7-4211-B1EF-C9424E4687A8}">
      <dsp:nvSpPr>
        <dsp:cNvPr id="0" name=""/>
        <dsp:cNvSpPr/>
      </dsp:nvSpPr>
      <dsp:spPr>
        <a:xfrm>
          <a:off x="0" y="325440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B0E4BB-AA5F-4BF4-82EC-F1D90F8DB9D3}">
      <dsp:nvSpPr>
        <dsp:cNvPr id="0" name=""/>
        <dsp:cNvSpPr/>
      </dsp:nvSpPr>
      <dsp:spPr>
        <a:xfrm>
          <a:off x="0" y="3254400"/>
          <a:ext cx="10515600" cy="108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l’incontro trasmette </a:t>
          </a:r>
          <a:r>
            <a:rPr lang="it-IT" sz="2800" b="1" kern="1200" dirty="0"/>
            <a:t>fiducia </a:t>
          </a:r>
          <a:r>
            <a:rPr lang="it-IT" sz="2800" kern="1200" dirty="0"/>
            <a:t>  (credere A LUNGO in quanto si è detto) </a:t>
          </a:r>
          <a:endParaRPr lang="en-US" sz="2800" kern="1200" dirty="0"/>
        </a:p>
      </dsp:txBody>
      <dsp:txXfrm>
        <a:off x="0" y="3254400"/>
        <a:ext cx="10515600" cy="1084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78425F-9A06-4FE7-9103-67AF8F24875E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189E56-8F80-4E47-B09B-267015FF4287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500" kern="1200"/>
            <a:t>Terza onda della psicoterapia: necessità di Intimità e Astrazione</a:t>
          </a:r>
          <a:endParaRPr lang="en-US" sz="3500" kern="1200"/>
        </a:p>
      </dsp:txBody>
      <dsp:txXfrm>
        <a:off x="696297" y="538547"/>
        <a:ext cx="4171627" cy="2590157"/>
      </dsp:txXfrm>
    </dsp:sp>
    <dsp:sp modelId="{5025EFFE-59F0-4B4C-BE08-5CE624FD9CB1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A5E7CA-6085-4DB0-9277-2FCE76AC3B7A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500" kern="1200"/>
            <a:t>Mindfulness, Compassion Focus Therapy</a:t>
          </a:r>
          <a:endParaRPr lang="en-US" sz="3500" kern="1200"/>
        </a:p>
      </dsp:txBody>
      <dsp:txXfrm>
        <a:off x="5991936" y="538547"/>
        <a:ext cx="4171627" cy="2590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2B56C-A786-468B-B817-87D9BC3AE279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91C6A-20E3-4E4A-B875-95221E1DCF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40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B91C6A-20E3-4E4A-B875-95221E1DCF27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406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DFC5EC-5DD6-F88E-16AB-ECEF24BE6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BEA2AF6-F99F-1C4A-B7A2-1E13CA3CF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CC570C-6CA8-C945-93A1-767AE9D19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7E9F21-EDD5-AF4B-5AE8-31DD3E41D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1A950C-55F6-D77F-0DE5-81095ED15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1235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4C1742-3FCE-147A-1158-622B05D7B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342B2D-04AE-519C-DE5D-F0CBEBC48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03AC74-49D0-1A9B-036C-B0E6D9181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2EA388-BD8D-53DB-43CC-1D6A948E4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593FAC-B3C7-721D-199E-0DE183575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006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C109FB-AA22-DC0E-9F1A-5F2199C0C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BF7A4E-E96F-617F-D6F0-3E932D407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635903-FCD6-B129-675F-C2906588C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F9C44B-1348-26CF-4551-9B5D0142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2C565F-3549-3E91-7C06-2688BFA0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504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05F84F-9D7E-FE48-A1F0-D24C8009D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49F546-E500-B7B5-DA35-359CB6E6EB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2D65F28-4A7A-69A7-F877-B6E37228B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1F0CA5D-54D9-963B-D790-10A9494C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963D117-EA47-6758-26F9-A4A5FA328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27C0C57-816D-51C1-CC5C-9E8521A26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427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E13E1E-8714-E2CC-3832-6C4C88A24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FD98C4-4C2B-2399-6D9D-F5BE6EDF3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756AFB9-4F46-244F-454E-2C7B58B8B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FA1A1F-FEF8-54E3-31D7-359AE4040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C817F87-83CD-17B8-D157-1E462CCCA6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AA540BE-F8E5-7D3A-6354-DD4F5EB31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30D3412-1FC3-B879-71DA-D1F3BB312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72B3575-2EA5-BB1C-FF95-8DFC5BAD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49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C995AE-133A-CBFF-33AE-26960956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9D68412-1E1B-0132-8CA4-D1331B56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00791E6-7CC1-0E1C-AB80-FA2F9822C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714C113-4F4D-774A-121F-A2D28767B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351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BA9C2EB-1491-6F73-237B-A27EEC73D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F88C9BA-A55A-7FC6-33A1-6D5278E1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64D5C1-004D-E1EB-F117-010EF28EE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7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3C1449-AFA2-A38A-9388-8ECC782F0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BBDCC9-889D-519A-9473-67AEBA8F1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E908015-324E-8F48-1BB7-A6531EEBA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A8531E2-6EA7-C5CC-19E0-4BE6A0162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56000B3-FECC-996D-F439-AA12F6EC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C6F24D4-A42F-33E2-C555-729573BE8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98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663B14-ADA9-DE76-772D-83CC9514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FE63DC8-8756-F6F1-ED08-B6FC7C47B6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D05923-E716-FFF5-6754-9853F81EB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3C3D738-0AF4-8F26-7AFD-83BF89329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F604A9-3CEE-46FA-F0E0-D590A9BDA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0C8C013-B357-3029-D529-34788DFC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576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DF9607-7097-FFC9-DF1A-E922FB894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9D2208F-3DC9-031A-2AEB-7529DFB8E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84C1EF-75D6-4150-0A08-9F9575714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6A9B7D-974E-11C0-1881-4F056271F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BECF96-95B5-A8EE-CEBD-BBAFFF200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5591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1A1D44F-98F7-AB95-1708-80E2D04E10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59A59A-B8C1-C46F-29CC-68BD0AE61C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7A5F8-BA1F-5A70-E9AC-5FC0BFFC8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175C9C-3BF7-265C-DAB6-4A8B632EA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E8F470-8706-6D73-91E0-303E3F23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849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F16599-FFB5-4C17-BE0A-CA7A8A4E1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24A42CD-9B41-4C34-A9D7-0A560A5F9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D70AA1-EE00-40F6-A103-881ADBDF1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4E1581-8E37-4597-ADD4-9F80458C3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67FE86-DF0B-4480-AC3B-564A23DC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0096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23151C-7343-4673-A620-19E9A632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2D214C-7A1E-44DD-8DB9-C37E6063D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B5C66A-7F5A-4C8F-AF7B-08F503D8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6BB211-2BAC-497D-9371-59A567D3C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EE3D0EB-310D-4DB7-A56B-C8DEF8211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3639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1DDFB3-2A20-46C3-AA18-8B61E4E1F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53EC55D-F758-4760-93A0-52FC0A096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B88AD5-CAE8-4B47-8F23-D92F10CD2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0C6771-5CF4-43C8-9BE6-D3E7D4D47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D6FF0B-444A-4F84-97C8-B9A01965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4324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063076-71A0-4E37-80A1-0733C49D9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BE6861-B8CE-46F8-9B46-26B6B4673A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42F2A4-73F7-4940-9754-3D3FAC820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FE58645-8C1D-42A5-A978-E46710C75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AD1DB5A-8FAB-490A-9BD0-0E3E73152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C52C2E-77B5-43F4-B2BE-6F60873E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608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32F98F-97D9-4B5D-9F12-3B23C500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30501E1-A505-44C1-A8F1-C29A8BD72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89E3C43-0C90-4BC8-A46F-46D20D8C4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9E31C89-A522-4C20-A5EE-9AE5E08AA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328F3A5-B731-4488-92D7-7557784DE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3F550ED-D33D-4F79-99F3-1A53F0DD0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158B384-C502-404C-BE28-0202ED2DC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2E41CF8-DE8A-4D2F-94E5-B10CEF33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566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7AF11C-055C-48A0-BCC9-2A89BC3C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D402408-8D19-423F-89B1-A1B5F1F96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EF461BB-83ED-445B-9983-995B60681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7D82B78-9885-4B71-9D98-4DBD36063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0287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C6513FA-DE3C-4ABA-82A2-1DA0E8781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46CEE0B-E6F7-496C-BD4D-D556F3570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02D9E12-A58F-4835-B782-A2992ED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466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39A91D-9268-4571-948F-6D1AFA5CD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00B1B0-DBDF-483B-8472-9B67F2388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45BF13B-5BAD-4136-B6A0-139F5CD0C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DBEBF95-2A78-4A06-9FCC-C178A0A84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EB4EBAC-F4B7-46F6-9D31-049202EBE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3FEB91F-566C-428F-A19E-07C1ECB3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09708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1731CD-C50F-48D0-AF89-B222FF047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AA3315A-F3B2-4E6B-A1BA-6305C90BD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6640A71-B99E-45E1-8DC9-317A976C1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B1FF03-B477-4B51-9ABA-D2434A44A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C96406-1609-4949-A1BE-370C380B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3359EE-1AAC-4F4F-B577-5E33ACF8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1733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68F0E2-14AE-49C5-AB3E-8CA233EB5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C6F68D8-BD84-45D5-863A-E67BBD233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24A018-80D8-45D6-AE79-CA86B2337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10D5C3-7F4F-46E9-BF7C-B914C58E1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1947E0-7875-4214-A71C-BFD6684A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2495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2127843-D4DD-459B-A4E6-D45D58AD7F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A00EC7B-A4A6-49E8-9153-BB9307100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552A8A-54BD-4074-B0E7-0121298B7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E8FADC-3EEE-4170-AE53-10EC5D2E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88F988-7D4D-464F-BD72-7D0D9B08C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803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8414E97-C653-94C3-76DC-5358F494A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871A067-ABA2-6DE3-3657-0B4159115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70289C-3C48-401E-6ECD-151369826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051898-3AE2-4413-910F-6C454648A0F3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2F7A48-595E-2AAE-3214-3CB0EDF04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9D636A-F85E-C27D-598D-7620AB59A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5BD809-61E0-4E0C-9C8C-94E06BDFE9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354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459CBE6-93A5-4735-A03C-BE3986B5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1C908D-4E93-4B64-A310-67999B3EC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4AFA82-2AE0-439E-B666-DCE517C89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FC77E-5573-409E-BC11-00F83125392F}" type="datetimeFigureOut">
              <a:rPr lang="it-IT" smtClean="0"/>
              <a:t>21/10/2024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725329-C3F0-45DB-A491-2D2850873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6B07ED-9954-468C-9B40-8F7C1078C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A0FE0-C6D8-4973-A024-8205EF71F2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63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wiki/Egocentrismo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t.wikipedia.org/wiki/Empati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6991F16-DAB9-72F8-0078-885580C45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105" y="3612680"/>
            <a:ext cx="3334392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800" b="1" i="1" dirty="0">
                <a:solidFill>
                  <a:srgbClr val="FFFFFF"/>
                </a:solidFill>
                <a:effectLst/>
              </a:rPr>
              <a:t>"Dal </a:t>
            </a:r>
            <a:r>
              <a:rPr lang="en-US" sz="2800" b="1" i="1" dirty="0" err="1">
                <a:solidFill>
                  <a:srgbClr val="FFFFFF"/>
                </a:solidFill>
                <a:effectLst/>
              </a:rPr>
              <a:t>digitale</a:t>
            </a:r>
            <a:r>
              <a:rPr lang="en-US" sz="2800" b="1" i="1" dirty="0">
                <a:solidFill>
                  <a:srgbClr val="FFFFFF"/>
                </a:solidFill>
                <a:effectLst/>
              </a:rPr>
              <a:t> al </a:t>
            </a:r>
            <a:r>
              <a:rPr lang="en-US" sz="2800" b="1" i="1" dirty="0" err="1">
                <a:solidFill>
                  <a:srgbClr val="FFFFFF"/>
                </a:solidFill>
              </a:rPr>
              <a:t>D</a:t>
            </a:r>
            <a:r>
              <a:rPr lang="en-US" sz="2800" b="1" i="1" dirty="0" err="1">
                <a:solidFill>
                  <a:srgbClr val="FFFFFF"/>
                </a:solidFill>
                <a:effectLst/>
              </a:rPr>
              <a:t>igitus</a:t>
            </a:r>
            <a:r>
              <a:rPr lang="en-US" sz="2800" b="1" i="1" dirty="0">
                <a:solidFill>
                  <a:srgbClr val="FFFFFF"/>
                </a:solidFill>
                <a:effectLst/>
              </a:rPr>
              <a:t> Dei: preghiera </a:t>
            </a:r>
            <a:r>
              <a:rPr lang="en-US" sz="2800" b="1" i="1" dirty="0" err="1">
                <a:solidFill>
                  <a:srgbClr val="FFFFFF"/>
                </a:solidFill>
                <a:effectLst/>
              </a:rPr>
              <a:t>tra</a:t>
            </a:r>
            <a:r>
              <a:rPr lang="en-US" sz="2800" b="1" i="1" dirty="0">
                <a:solidFill>
                  <a:srgbClr val="FFFFFF"/>
                </a:solidFill>
                <a:effectLst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effectLst/>
              </a:rPr>
              <a:t>intimità</a:t>
            </a:r>
            <a:r>
              <a:rPr lang="en-US" sz="2800" b="1" i="1" dirty="0">
                <a:solidFill>
                  <a:srgbClr val="FFFFFF"/>
                </a:solidFill>
                <a:effectLst/>
              </a:rPr>
              <a:t> e social”</a:t>
            </a:r>
            <a:br>
              <a:rPr lang="en-US" sz="2800" b="1" i="1" dirty="0">
                <a:solidFill>
                  <a:srgbClr val="FFFFFF"/>
                </a:solidFill>
                <a:effectLst/>
              </a:rPr>
            </a:br>
            <a:br>
              <a:rPr lang="en-US" sz="2200" b="1" i="1" dirty="0">
                <a:solidFill>
                  <a:srgbClr val="FFFFFF"/>
                </a:solidFill>
                <a:effectLst/>
              </a:rPr>
            </a:br>
            <a:r>
              <a:rPr lang="en-US" sz="2200" i="1" dirty="0" err="1">
                <a:solidFill>
                  <a:srgbClr val="FFFFFF"/>
                </a:solidFill>
                <a:effectLst/>
              </a:rPr>
              <a:t>Pregare</a:t>
            </a:r>
            <a:r>
              <a:rPr lang="en-US" sz="2200" i="1" dirty="0">
                <a:solidFill>
                  <a:srgbClr val="FFFFFF"/>
                </a:solidFill>
                <a:effectLst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effectLst/>
              </a:rPr>
              <a:t>oggi</a:t>
            </a:r>
            <a:r>
              <a:rPr lang="en-US" sz="2200" i="1" dirty="0">
                <a:solidFill>
                  <a:srgbClr val="FFFFFF"/>
                </a:solidFill>
                <a:effectLst/>
              </a:rPr>
              <a:t>, </a:t>
            </a:r>
            <a:r>
              <a:rPr lang="en-US" sz="2200" i="1" dirty="0" err="1">
                <a:solidFill>
                  <a:srgbClr val="FFFFFF"/>
                </a:solidFill>
                <a:effectLst/>
              </a:rPr>
              <a:t>nell’era</a:t>
            </a:r>
            <a:r>
              <a:rPr lang="en-US" sz="2200" i="1" dirty="0">
                <a:solidFill>
                  <a:srgbClr val="FFFFFF"/>
                </a:solidFill>
                <a:effectLst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effectLst/>
              </a:rPr>
              <a:t>digitale</a:t>
            </a:r>
            <a:r>
              <a:rPr lang="en-US" sz="2200" i="1" dirty="0">
                <a:solidFill>
                  <a:srgbClr val="FFFFFF"/>
                </a:solidFill>
                <a:effectLst/>
              </a:rPr>
              <a:t>. </a:t>
            </a:r>
            <a:r>
              <a:rPr lang="en-US" sz="2200" i="1" dirty="0" err="1">
                <a:solidFill>
                  <a:srgbClr val="FFFFFF"/>
                </a:solidFill>
                <a:effectLst/>
              </a:rPr>
              <a:t>Aspetti</a:t>
            </a:r>
            <a:r>
              <a:rPr lang="en-US" sz="2200" i="1" dirty="0">
                <a:solidFill>
                  <a:srgbClr val="FFFFFF"/>
                </a:solidFill>
                <a:effectLst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effectLst/>
              </a:rPr>
              <a:t>psicologici</a:t>
            </a:r>
            <a:r>
              <a:rPr lang="en-US" sz="2200" i="1" dirty="0">
                <a:solidFill>
                  <a:srgbClr val="FFFFFF"/>
                </a:solidFill>
                <a:effectLst/>
              </a:rPr>
              <a:t>, </a:t>
            </a:r>
            <a:r>
              <a:rPr lang="en-US" sz="2200" i="1" dirty="0" err="1">
                <a:solidFill>
                  <a:srgbClr val="FFFFFF"/>
                </a:solidFill>
                <a:effectLst/>
              </a:rPr>
              <a:t>sociologici</a:t>
            </a:r>
            <a:r>
              <a:rPr lang="en-US" sz="2200" i="1" dirty="0">
                <a:solidFill>
                  <a:srgbClr val="FFFFFF"/>
                </a:solidFill>
                <a:effectLst/>
              </a:rPr>
              <a:t>, </a:t>
            </a:r>
            <a:r>
              <a:rPr lang="en-US" sz="2200" i="1" dirty="0" err="1">
                <a:solidFill>
                  <a:srgbClr val="FFFFFF"/>
                </a:solidFill>
                <a:effectLst/>
              </a:rPr>
              <a:t>culturali</a:t>
            </a:r>
            <a:br>
              <a:rPr lang="en-US" sz="2200" dirty="0">
                <a:solidFill>
                  <a:srgbClr val="FFFFFF"/>
                </a:solidFill>
                <a:effectLst/>
              </a:rPr>
            </a:br>
            <a:br>
              <a:rPr lang="en-US" sz="2200" dirty="0">
                <a:solidFill>
                  <a:srgbClr val="FFFFFF"/>
                </a:solidFill>
                <a:effectLst/>
              </a:rPr>
            </a:b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81284D9-A575-A7DD-89F0-1157637AA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433" y="1007432"/>
            <a:ext cx="2919738" cy="149411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Dott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b="1" dirty="0">
                <a:solidFill>
                  <a:srgbClr val="FFFFFF"/>
                </a:solidFill>
              </a:rPr>
              <a:t>Lorenzo Trivellini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Psicologo-Psicoterapeuta</a:t>
            </a:r>
            <a:endParaRPr lang="en-US" sz="1400" dirty="0">
              <a:solidFill>
                <a:srgbClr val="FFFFFF"/>
              </a:solidFill>
            </a:endParaRPr>
          </a:p>
          <a:p>
            <a:br>
              <a:rPr lang="en-US" sz="1400" dirty="0">
                <a:solidFill>
                  <a:srgbClr val="FFFFFF"/>
                </a:solidFill>
              </a:rPr>
            </a:br>
            <a:r>
              <a:rPr lang="en-US" sz="1400" dirty="0" err="1">
                <a:solidFill>
                  <a:srgbClr val="FFFFFF"/>
                </a:solidFill>
              </a:rPr>
              <a:t>Ricercatore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Istituto</a:t>
            </a:r>
            <a:r>
              <a:rPr lang="en-US" sz="1400" dirty="0">
                <a:solidFill>
                  <a:srgbClr val="FFFFFF"/>
                </a:solidFill>
              </a:rPr>
              <a:t> di </a:t>
            </a:r>
            <a:r>
              <a:rPr lang="en-US" sz="1400" dirty="0" err="1">
                <a:solidFill>
                  <a:srgbClr val="FFFFFF"/>
                </a:solidFill>
              </a:rPr>
              <a:t>Psicoterapia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Cognitivo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Interpersonale</a:t>
            </a:r>
            <a:r>
              <a:rPr lang="en-US" sz="1400" dirty="0">
                <a:solidFill>
                  <a:srgbClr val="FFFFFF"/>
                </a:solidFill>
              </a:rPr>
              <a:t>-Roma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Docente</a:t>
            </a:r>
            <a:r>
              <a:rPr lang="en-US" sz="1400" dirty="0">
                <a:solidFill>
                  <a:srgbClr val="FFFFFF"/>
                </a:solidFill>
              </a:rPr>
              <a:t> di </a:t>
            </a:r>
            <a:r>
              <a:rPr lang="en-US" sz="1400" dirty="0" err="1">
                <a:solidFill>
                  <a:srgbClr val="FFFFFF"/>
                </a:solidFill>
              </a:rPr>
              <a:t>Psicologia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della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Religione</a:t>
            </a:r>
            <a:r>
              <a:rPr lang="en-US" sz="1400" dirty="0">
                <a:solidFill>
                  <a:srgbClr val="FFFFFF"/>
                </a:solidFill>
              </a:rPr>
              <a:t> ISSR Ecclesia Mater –Roma</a:t>
            </a:r>
          </a:p>
          <a:p>
            <a:r>
              <a:rPr lang="en-US" sz="1400" u="sng" dirty="0">
                <a:solidFill>
                  <a:srgbClr val="FFFFFF"/>
                </a:solidFill>
              </a:rPr>
              <a:t>trivellinilorenzo@gmail.com</a:t>
            </a:r>
          </a:p>
        </p:txBody>
      </p:sp>
      <p:pic>
        <p:nvPicPr>
          <p:cNvPr id="4" name="Immagine 3" descr="Immagine che contiene aria aperta, edificio, cielo, statua&#10;&#10;Descrizione generata automaticamente">
            <a:extLst>
              <a:ext uri="{FF2B5EF4-FFF2-40B4-BE49-F238E27FC236}">
                <a16:creationId xmlns:a16="http://schemas.microsoft.com/office/drawing/2014/main" id="{FE58064A-CDB4-DC12-3782-3FCF738D10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8339"/>
          <a:stretch/>
        </p:blipFill>
        <p:spPr>
          <a:xfrm>
            <a:off x="4923648" y="467208"/>
            <a:ext cx="6383307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560CF7-F24B-5A24-1A68-D9B87C46FB4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7709" r="9091" b="56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98D2645-C8D2-5AD3-84BC-7CE96A0FD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dirty="0"/>
              <a:t>La preghiera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DD5E5FE3-AA31-E2AC-E6A9-CA109C476F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5603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348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B26BD86-0C2A-8BA5-8923-62C5B0DE1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99" y="384219"/>
            <a:ext cx="5334197" cy="17082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4000" dirty="0"/>
              <a:t>La preghiera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CB16FE-65E2-E609-D88A-B6760E0C1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590313"/>
            <a:ext cx="5334197" cy="3769835"/>
          </a:xfrm>
        </p:spPr>
        <p:txBody>
          <a:bodyPr anchor="ctr">
            <a:normAutofit fontScale="85000" lnSpcReduction="10000"/>
          </a:bodyPr>
          <a:lstStyle/>
          <a:p>
            <a:pPr marL="0" indent="0">
              <a:buNone/>
            </a:pPr>
            <a:r>
              <a:rPr lang="it-IT" sz="2000" dirty="0"/>
              <a:t>Si basa sulla spinta interna del bambino, ciò che può osservare dalle figure di riferimento, i meccanismi di attaccamento ed ovviamente il suo grado di sviluppo intellettivo. Dunque aspetti cognitivi, emotivi e ambientali sia innati che appresi.</a:t>
            </a:r>
          </a:p>
          <a:p>
            <a:pPr marL="0" indent="0">
              <a:buNone/>
            </a:pPr>
            <a:r>
              <a:rPr lang="it-IT" sz="2000" b="1" u="sng" dirty="0"/>
              <a:t>Forme Immature</a:t>
            </a:r>
            <a:r>
              <a:rPr lang="it-IT" sz="2000" dirty="0"/>
              <a:t>:</a:t>
            </a:r>
          </a:p>
          <a:p>
            <a:pPr marL="0" indent="0">
              <a:buNone/>
            </a:pPr>
            <a:r>
              <a:rPr lang="it-IT" sz="2000" dirty="0"/>
              <a:t>La preghiera miracolistica: «deve succedere questo» </a:t>
            </a:r>
          </a:p>
          <a:p>
            <a:pPr marL="0" indent="0">
              <a:buNone/>
            </a:pPr>
            <a:r>
              <a:rPr lang="it-IT" sz="2000" dirty="0"/>
              <a:t>Preghiera sentimentale: «devo sentire qualcosa»</a:t>
            </a:r>
          </a:p>
          <a:p>
            <a:pPr marL="0" indent="0">
              <a:buNone/>
            </a:pPr>
            <a:r>
              <a:rPr lang="it-IT" sz="2000" dirty="0"/>
              <a:t>Preghiera doverista: «devo farlo»</a:t>
            </a:r>
          </a:p>
          <a:p>
            <a:pPr marL="0" indent="0">
              <a:buNone/>
            </a:pPr>
            <a:r>
              <a:rPr lang="it-IT" sz="2000" dirty="0"/>
              <a:t>Preghiera </a:t>
            </a:r>
            <a:r>
              <a:rPr lang="it-IT" sz="2000" dirty="0" err="1"/>
              <a:t>devozionista</a:t>
            </a:r>
            <a:r>
              <a:rPr lang="it-IT" sz="2000" dirty="0"/>
              <a:t>: «sentimento religioso dettato da stati emotivi come la paura» (social)</a:t>
            </a:r>
          </a:p>
          <a:p>
            <a:endParaRPr lang="it-IT" sz="1700" dirty="0"/>
          </a:p>
          <a:p>
            <a:pPr marL="0" indent="0" algn="r">
              <a:buNone/>
            </a:pPr>
            <a:r>
              <a:rPr lang="it-IT" sz="1700" dirty="0"/>
              <a:t>(</a:t>
            </a:r>
            <a:r>
              <a:rPr lang="it-IT" sz="1700" dirty="0" err="1"/>
              <a:t>Cangià</a:t>
            </a:r>
            <a:r>
              <a:rPr lang="it-IT" sz="1700" dirty="0"/>
              <a:t>, 2007)</a:t>
            </a:r>
          </a:p>
          <a:p>
            <a:endParaRPr lang="it-IT" sz="1700" dirty="0"/>
          </a:p>
        </p:txBody>
      </p:sp>
      <p:pic>
        <p:nvPicPr>
          <p:cNvPr id="6" name="Immagine 5" descr="Immagine che contiene disegno, Cartoni animati, arte, illustrazione&#10;&#10;Descrizione generata automaticamente">
            <a:extLst>
              <a:ext uri="{FF2B5EF4-FFF2-40B4-BE49-F238E27FC236}">
                <a16:creationId xmlns:a16="http://schemas.microsoft.com/office/drawing/2014/main" id="{79762DFF-97CB-412F-3521-705D014DA9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3743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055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8833" y="685800"/>
            <a:ext cx="5004061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D2C6029-BDB0-45CA-844B-F2965CDFD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712" y="685364"/>
            <a:ext cx="4019107" cy="13613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i="1" kern="1200" dirty="0" err="1">
                <a:solidFill>
                  <a:schemeClr val="bg1">
                    <a:alpha val="60000"/>
                  </a:schemeClr>
                </a:solidFill>
                <a:latin typeface="+mj-lt"/>
                <a:ea typeface="+mj-ea"/>
                <a:cs typeface="+mj-cs"/>
              </a:rPr>
              <a:t>Postmodernità</a:t>
            </a:r>
            <a:r>
              <a:rPr lang="en-US" sz="2800" b="1" i="1" kern="1200" dirty="0">
                <a:solidFill>
                  <a:schemeClr val="bg1">
                    <a:alpha val="6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kern="1200" dirty="0" err="1">
                <a:solidFill>
                  <a:schemeClr val="bg1">
                    <a:alpha val="60000"/>
                  </a:schemeClr>
                </a:solidFill>
                <a:latin typeface="+mj-lt"/>
                <a:ea typeface="+mj-ea"/>
                <a:cs typeface="+mj-cs"/>
              </a:rPr>
              <a:t>tecnoli</a:t>
            </a:r>
            <a:r>
              <a:rPr lang="en-US" sz="2800" b="1" i="1" dirty="0" err="1">
                <a:solidFill>
                  <a:schemeClr val="bg1">
                    <a:alpha val="60000"/>
                  </a:schemeClr>
                </a:solidFill>
              </a:rPr>
              <a:t>quida</a:t>
            </a:r>
            <a:r>
              <a:rPr lang="en-US" sz="2800" b="1" i="1" dirty="0">
                <a:solidFill>
                  <a:schemeClr val="bg1">
                    <a:alpha val="60000"/>
                  </a:schemeClr>
                </a:solidFill>
              </a:rPr>
              <a:t>: </a:t>
            </a:r>
            <a:br>
              <a:rPr lang="en-US" sz="2800" b="1" i="1" dirty="0">
                <a:solidFill>
                  <a:schemeClr val="bg1">
                    <a:alpha val="60000"/>
                  </a:schemeClr>
                </a:solidFill>
              </a:rPr>
            </a:br>
            <a:endParaRPr lang="en-US" sz="2800" b="1" i="1" kern="1200" dirty="0">
              <a:solidFill>
                <a:schemeClr val="bg1">
                  <a:alpha val="6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magine 5" descr="Immagine che contiene arte, dipinto, Animazione, Cartoni animati&#10;&#10;Descrizione generata automaticamente">
            <a:extLst>
              <a:ext uri="{FF2B5EF4-FFF2-40B4-BE49-F238E27FC236}">
                <a16:creationId xmlns:a16="http://schemas.microsoft.com/office/drawing/2014/main" id="{DA25E230-98E9-4A48-9EB7-D992C14EC9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70" r="19692"/>
          <a:stretch/>
        </p:blipFill>
        <p:spPr>
          <a:xfrm>
            <a:off x="680483" y="685795"/>
            <a:ext cx="2931299" cy="54864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92013A-2F64-0C1B-627F-46243A1BF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7712" y="2182761"/>
            <a:ext cx="3976577" cy="3633248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it-IT" sz="2000" dirty="0">
                <a:solidFill>
                  <a:schemeClr val="bg1"/>
                </a:solidFill>
              </a:rPr>
              <a:t>NO spazio tempo</a:t>
            </a:r>
          </a:p>
          <a:p>
            <a:pPr marL="0" indent="0" algn="ctr">
              <a:buNone/>
            </a:pPr>
            <a:br>
              <a:rPr lang="it-IT" sz="2000" dirty="0">
                <a:solidFill>
                  <a:schemeClr val="bg1"/>
                </a:solidFill>
              </a:rPr>
            </a:br>
            <a:r>
              <a:rPr lang="it-IT" sz="2000" dirty="0">
                <a:solidFill>
                  <a:schemeClr val="bg1"/>
                </a:solidFill>
              </a:rPr>
              <a:t>Grandi relazioni incontro tra network sociali. </a:t>
            </a:r>
          </a:p>
          <a:p>
            <a:pPr marL="0" indent="0" algn="ctr">
              <a:buNone/>
            </a:pPr>
            <a:br>
              <a:rPr lang="it-IT" sz="2000" dirty="0">
                <a:solidFill>
                  <a:schemeClr val="bg1"/>
                </a:solidFill>
              </a:rPr>
            </a:br>
            <a:r>
              <a:rPr lang="it-IT" sz="2000" dirty="0">
                <a:solidFill>
                  <a:schemeClr val="bg1"/>
                </a:solidFill>
              </a:rPr>
              <a:t>Desiderio spinto da  Conoscenza e Relazione (soprattutto in rete)</a:t>
            </a:r>
          </a:p>
          <a:p>
            <a:pPr marL="0" indent="0" algn="ctr">
              <a:buNone/>
            </a:pPr>
            <a:endParaRPr lang="it-IT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it-IT" sz="2000" dirty="0">
                <a:solidFill>
                  <a:schemeClr val="bg1"/>
                </a:solidFill>
              </a:rPr>
              <a:t>Caratteristiche principali: </a:t>
            </a:r>
            <a:r>
              <a:rPr lang="it-IT" sz="2000" b="1" dirty="0" err="1">
                <a:solidFill>
                  <a:schemeClr val="bg1"/>
                </a:solidFill>
              </a:rPr>
              <a:t>Seensation</a:t>
            </a:r>
            <a:r>
              <a:rPr lang="it-IT" sz="2000" b="1" dirty="0">
                <a:solidFill>
                  <a:schemeClr val="bg1"/>
                </a:solidFill>
              </a:rPr>
              <a:t> </a:t>
            </a:r>
            <a:r>
              <a:rPr lang="it-IT" sz="2000" b="1" dirty="0" err="1">
                <a:solidFill>
                  <a:schemeClr val="bg1"/>
                </a:solidFill>
              </a:rPr>
              <a:t>Seeking</a:t>
            </a:r>
            <a:r>
              <a:rPr lang="it-IT" sz="2000" b="1" dirty="0">
                <a:solidFill>
                  <a:schemeClr val="bg1"/>
                </a:solidFill>
              </a:rPr>
              <a:t> </a:t>
            </a:r>
            <a:r>
              <a:rPr lang="it-IT" sz="2000" dirty="0">
                <a:solidFill>
                  <a:schemeClr val="bg1"/>
                </a:solidFill>
              </a:rPr>
              <a:t>e </a:t>
            </a:r>
            <a:r>
              <a:rPr lang="it-IT" sz="2000" b="1" dirty="0">
                <a:solidFill>
                  <a:schemeClr val="bg1"/>
                </a:solidFill>
              </a:rPr>
              <a:t>Narcisismo</a:t>
            </a:r>
            <a:br>
              <a:rPr lang="it-IT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Segnaposto contenuto 3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375DFB3F-955C-40C7-B5C4-5489E15D1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59" r="9495"/>
          <a:stretch/>
        </p:blipFill>
        <p:spPr>
          <a:xfrm>
            <a:off x="8606117" y="685805"/>
            <a:ext cx="29054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33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CAA648B-1B24-36B4-079B-5D34E941D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270" y="898137"/>
            <a:ext cx="4974771" cy="873986"/>
          </a:xfrm>
        </p:spPr>
        <p:txBody>
          <a:bodyPr anchor="b">
            <a:normAutofit/>
          </a:bodyPr>
          <a:lstStyle/>
          <a:p>
            <a:r>
              <a:rPr lang="it-IT" sz="3300" b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SENSATION SEEKING</a:t>
            </a:r>
            <a:endParaRPr lang="it-IT" sz="3300" b="1">
              <a:solidFill>
                <a:schemeClr val="bg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BC3D53-2F69-D9CB-9BA4-8A8134BDC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958550"/>
            <a:ext cx="4974771" cy="426127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DEFINIZIONE: </a:t>
            </a:r>
            <a:r>
              <a:rPr lang="it-IT" sz="220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è un tratto di personalità caratterizzato dalla ricerca di sensazioni con comportamenti impulsivi tesi all'incremento dell’</a:t>
            </a:r>
            <a:r>
              <a:rPr lang="it-IT" sz="220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arousal</a:t>
            </a:r>
            <a:r>
              <a:rPr lang="it-IT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it-IT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sz="22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intende un tratto della personalità caratterizzato dalla ricerca di sensazioni ed esperienze costantemente nuove, varie, complesse e intense accompagnata dalla volontà di correre rischi fisici, sociali, legali e finanziari in nome di tali esperienze</a:t>
            </a:r>
            <a:r>
              <a:rPr lang="it-IT" sz="22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2A444C-81CA-4D10-998B-529CE31D3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6008" y="348973"/>
            <a:ext cx="4945999" cy="6036681"/>
            <a:chOff x="1674895" y="1345036"/>
            <a:chExt cx="5428610" cy="421093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66CC0ED-7D4E-4CE4-A15A-A6FF507AE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6042E25-B074-48D7-9694-5C95271087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24F61E28-F51E-44F9-B827-A32BAAABD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232747"/>
            <a:ext cx="4945999" cy="603668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lemento grafico 4" descr="Punto esclamativo con riempimento a tinta unita">
            <a:extLst>
              <a:ext uri="{FF2B5EF4-FFF2-40B4-BE49-F238E27FC236}">
                <a16:creationId xmlns:a16="http://schemas.microsoft.com/office/drawing/2014/main" id="{8ECCAAE8-AC3B-7FF8-364B-8F3EC00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9088" y="635607"/>
            <a:ext cx="2430216" cy="2430216"/>
          </a:xfrm>
          <a:prstGeom prst="rect">
            <a:avLst/>
          </a:prstGeom>
        </p:spPr>
      </p:pic>
      <p:grpSp>
        <p:nvGrpSpPr>
          <p:cNvPr id="40" name="Graphic 4">
            <a:extLst>
              <a:ext uri="{FF2B5EF4-FFF2-40B4-BE49-F238E27FC236}">
                <a16:creationId xmlns:a16="http://schemas.microsoft.com/office/drawing/2014/main" id="{57CD476F-4071-4E06-BD94-582AC009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73349" y="210930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B6A3560-202E-47CB-A0A4-7BAA40CED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DCE699C-0879-4B2A-BD24-CE9CB03F09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39C6C48-4048-472B-9200-BA3467DDB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BE535A2-9A69-4D86-98B9-4606364B7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38EB57-352E-48E7-9482-1AEA73843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18EEB6E-44FD-4775-9179-950DB8C3D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93B6FB8-B03E-4FC7-AC61-9B1613A3C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6E9617C-8511-4D9B-94C1-C84BFB7ED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076EA5A-A5A8-42A9-A0F7-ECECD999F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5856DB2-44EF-413E-B792-EFF0409DE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E2C35C7-1280-4F14-9553-11374063EB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0376E68-4370-4BE5-917D-39794960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0D187E9-AB0A-480D-B60A-74F7F26FF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B78DBAF2-EBDD-0EC6-809F-87E67825D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602" y="3445443"/>
            <a:ext cx="3519189" cy="233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1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DC02A31-F1C1-6E44-B2E4-FFC11A1018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0C0BB95-7448-4BB9-128C-6D186EAC5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707" y="2188395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NARCISISMO</a:t>
            </a:r>
          </a:p>
          <a:p>
            <a:pPr marL="0" indent="0"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E’ una modalità 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cui comportamenti principali sono 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Egocentris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egocentrismo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, deficit nella capacità di provare 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Empat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empatia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verso altri individui e bisogno di percepire ammirazione, che iniziano entro la prima età adulta e sono presenti in svariati contesti.</a:t>
            </a:r>
            <a:endParaRPr lang="it-I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439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269FED1-AC02-9E63-B3B4-DE54D743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Preghiere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Spirituali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messi messi">
            <a:hlinkClick r:id="" action="ppaction://media"/>
            <a:extLst>
              <a:ext uri="{FF2B5EF4-FFF2-40B4-BE49-F238E27FC236}">
                <a16:creationId xmlns:a16="http://schemas.microsoft.com/office/drawing/2014/main" id="{CDDA386F-F80D-51FD-BAAC-E5B58C7EFA59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3465" end="30997.046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77316" y="1520763"/>
            <a:ext cx="6780700" cy="381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04F5F03-1783-691F-06EE-ABC56EC02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Quod me nutrit me destruit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EBD096-F1EC-6C3E-5933-BD0579298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 dirty="0"/>
              <a:t>“Credo </a:t>
            </a:r>
            <a:r>
              <a:rPr lang="en-US" sz="1600" dirty="0" err="1"/>
              <a:t>nel</a:t>
            </a:r>
            <a:r>
              <a:rPr lang="en-US" sz="1600" dirty="0"/>
              <a:t> CONTROLLO, unica forza </a:t>
            </a:r>
            <a:r>
              <a:rPr lang="en-US" sz="1600" dirty="0" err="1"/>
              <a:t>ordinatrice</a:t>
            </a:r>
            <a:r>
              <a:rPr lang="en-US" sz="1600" dirty="0"/>
              <a:t> del </a:t>
            </a:r>
            <a:r>
              <a:rPr lang="en-US" sz="1600" dirty="0" err="1"/>
              <a:t>caos</a:t>
            </a:r>
            <a:r>
              <a:rPr lang="en-US" sz="1600" dirty="0"/>
              <a:t> </a:t>
            </a:r>
            <a:r>
              <a:rPr lang="en-US" sz="1600" dirty="0" err="1"/>
              <a:t>che</a:t>
            </a:r>
            <a:r>
              <a:rPr lang="en-US" sz="1600" dirty="0"/>
              <a:t> </a:t>
            </a:r>
            <a:r>
              <a:rPr lang="en-US" sz="1600" dirty="0" err="1"/>
              <a:t>altrimenti</a:t>
            </a:r>
            <a:r>
              <a:rPr lang="en-US" sz="1600" dirty="0"/>
              <a:t> </a:t>
            </a:r>
            <a:r>
              <a:rPr lang="en-US" sz="1600" dirty="0" err="1"/>
              <a:t>sarebbe</a:t>
            </a:r>
            <a:r>
              <a:rPr lang="en-US" sz="1600" dirty="0"/>
              <a:t> la </a:t>
            </a:r>
            <a:r>
              <a:rPr lang="en-US" sz="1600" dirty="0" err="1"/>
              <a:t>mia</a:t>
            </a:r>
            <a:r>
              <a:rPr lang="en-US" sz="1600" dirty="0"/>
              <a:t> vita Credo </a:t>
            </a:r>
            <a:r>
              <a:rPr lang="en-US" sz="1600" dirty="0" err="1"/>
              <a:t>che</a:t>
            </a:r>
            <a:r>
              <a:rPr lang="en-US" sz="1600" dirty="0"/>
              <a:t> </a:t>
            </a:r>
            <a:r>
              <a:rPr lang="en-US" sz="1600" dirty="0" err="1"/>
              <a:t>fino</a:t>
            </a:r>
            <a:r>
              <a:rPr lang="en-US" sz="1600" dirty="0"/>
              <a:t> a </a:t>
            </a:r>
            <a:r>
              <a:rPr lang="en-US" sz="1600" dirty="0" err="1"/>
              <a:t>quando</a:t>
            </a:r>
            <a:r>
              <a:rPr lang="en-US" sz="1600" dirty="0"/>
              <a:t> </a:t>
            </a:r>
            <a:r>
              <a:rPr lang="en-US" sz="1600" dirty="0" err="1"/>
              <a:t>sarò</a:t>
            </a:r>
            <a:r>
              <a:rPr lang="en-US" sz="1600" dirty="0"/>
              <a:t> </a:t>
            </a:r>
            <a:r>
              <a:rPr lang="en-US" sz="1600" dirty="0" err="1"/>
              <a:t>grasso</a:t>
            </a:r>
            <a:r>
              <a:rPr lang="en-US" sz="1600" dirty="0"/>
              <a:t> </a:t>
            </a:r>
            <a:r>
              <a:rPr lang="en-US" sz="1600" dirty="0" err="1"/>
              <a:t>resterò</a:t>
            </a:r>
            <a:r>
              <a:rPr lang="en-US" sz="1600" dirty="0"/>
              <a:t> </a:t>
            </a:r>
            <a:r>
              <a:rPr lang="en-US" sz="1600" dirty="0" err="1"/>
              <a:t>l'essere</a:t>
            </a:r>
            <a:r>
              <a:rPr lang="en-US" sz="1600" dirty="0"/>
              <a:t> </a:t>
            </a:r>
            <a:r>
              <a:rPr lang="en-US" sz="1600" dirty="0" err="1"/>
              <a:t>più</a:t>
            </a:r>
            <a:r>
              <a:rPr lang="en-US" sz="1600" dirty="0"/>
              <a:t> </a:t>
            </a:r>
            <a:r>
              <a:rPr lang="en-US" sz="1600" dirty="0" err="1"/>
              <a:t>disgustoso</a:t>
            </a:r>
            <a:r>
              <a:rPr lang="en-US" sz="1600" dirty="0"/>
              <a:t> e inutile a </a:t>
            </a:r>
            <a:r>
              <a:rPr lang="en-US" sz="1600" dirty="0" err="1"/>
              <a:t>questo</a:t>
            </a:r>
            <a:r>
              <a:rPr lang="en-US" sz="1600" dirty="0"/>
              <a:t> mondo e non </a:t>
            </a:r>
            <a:r>
              <a:rPr lang="en-US" sz="1600" dirty="0" err="1"/>
              <a:t>meriterò</a:t>
            </a:r>
            <a:r>
              <a:rPr lang="en-US" sz="1600" dirty="0"/>
              <a:t> il tempo e </a:t>
            </a:r>
            <a:r>
              <a:rPr lang="en-US" sz="1600" dirty="0" err="1"/>
              <a:t>l'attenzione</a:t>
            </a:r>
            <a:r>
              <a:rPr lang="en-US" sz="1600" dirty="0"/>
              <a:t> di </a:t>
            </a:r>
            <a:r>
              <a:rPr lang="en-US" sz="1600" dirty="0" err="1"/>
              <a:t>nessuno</a:t>
            </a:r>
            <a:r>
              <a:rPr lang="en-US" sz="1600" dirty="0"/>
              <a:t>. Credo </a:t>
            </a:r>
            <a:r>
              <a:rPr lang="en-US" sz="1600" dirty="0" err="1"/>
              <a:t>negli</a:t>
            </a:r>
            <a:r>
              <a:rPr lang="en-US" sz="1600" dirty="0"/>
              <a:t> </a:t>
            </a:r>
            <a:r>
              <a:rPr lang="en-US" sz="1600" dirty="0" err="1"/>
              <a:t>sforzi</a:t>
            </a:r>
            <a:r>
              <a:rPr lang="en-US" sz="1600" dirty="0"/>
              <a:t>, </a:t>
            </a:r>
            <a:r>
              <a:rPr lang="en-US" sz="1600" dirty="0" err="1"/>
              <a:t>nei</a:t>
            </a:r>
            <a:r>
              <a:rPr lang="en-US" sz="1600" dirty="0"/>
              <a:t> </a:t>
            </a:r>
            <a:r>
              <a:rPr lang="en-US" sz="1600" dirty="0" err="1"/>
              <a:t>doveri</a:t>
            </a:r>
            <a:r>
              <a:rPr lang="en-US" sz="1600" dirty="0"/>
              <a:t> e </a:t>
            </a:r>
            <a:r>
              <a:rPr lang="en-US" sz="1600" dirty="0" err="1"/>
              <a:t>nelle</a:t>
            </a:r>
            <a:r>
              <a:rPr lang="en-US" sz="1600" dirty="0"/>
              <a:t> </a:t>
            </a:r>
            <a:r>
              <a:rPr lang="en-US" sz="1600" dirty="0" err="1"/>
              <a:t>autoimposizioni</a:t>
            </a:r>
            <a:r>
              <a:rPr lang="en-US" sz="1600" dirty="0"/>
              <a:t> come </a:t>
            </a:r>
            <a:r>
              <a:rPr lang="en-US" sz="1600" dirty="0" err="1"/>
              <a:t>assolute</a:t>
            </a:r>
            <a:r>
              <a:rPr lang="en-US" sz="1600" dirty="0"/>
              <a:t> ed </a:t>
            </a:r>
            <a:r>
              <a:rPr lang="en-US" sz="1600" dirty="0" err="1"/>
              <a:t>infrangibili</a:t>
            </a:r>
            <a:r>
              <a:rPr lang="en-US" sz="1600" dirty="0"/>
              <a:t> </a:t>
            </a:r>
            <a:r>
              <a:rPr lang="en-US" sz="1600" dirty="0" err="1"/>
              <a:t>leggi</a:t>
            </a:r>
            <a:r>
              <a:rPr lang="en-US" sz="1600" dirty="0"/>
              <a:t> per </a:t>
            </a:r>
            <a:r>
              <a:rPr lang="en-US" sz="1600" dirty="0" err="1"/>
              <a:t>determinare</a:t>
            </a:r>
            <a:r>
              <a:rPr lang="en-US" sz="1600" dirty="0"/>
              <a:t> il </a:t>
            </a:r>
            <a:r>
              <a:rPr lang="en-US" sz="1600" dirty="0" err="1"/>
              <a:t>mio</a:t>
            </a:r>
            <a:r>
              <a:rPr lang="en-US" sz="1600" dirty="0"/>
              <a:t> </a:t>
            </a:r>
            <a:r>
              <a:rPr lang="en-US" sz="1600" dirty="0" err="1"/>
              <a:t>comportamento</a:t>
            </a:r>
            <a:r>
              <a:rPr lang="en-US" sz="1600" dirty="0"/>
              <a:t> </a:t>
            </a:r>
            <a:r>
              <a:rPr lang="en-US" sz="1600" dirty="0" err="1"/>
              <a:t>quotidiano</a:t>
            </a:r>
            <a:r>
              <a:rPr lang="en-US" sz="1600" dirty="0"/>
              <a:t> Credo </a:t>
            </a:r>
            <a:r>
              <a:rPr lang="en-US" sz="1600" dirty="0" err="1"/>
              <a:t>nella</a:t>
            </a:r>
            <a:r>
              <a:rPr lang="en-US" sz="1600" dirty="0"/>
              <a:t> PERFEZIONE, </a:t>
            </a:r>
            <a:r>
              <a:rPr lang="en-US" sz="1600" dirty="0" err="1"/>
              <a:t>mia</a:t>
            </a:r>
            <a:r>
              <a:rPr lang="en-US" sz="1600" dirty="0"/>
              <a:t> unica meta verso la quale </a:t>
            </a:r>
            <a:r>
              <a:rPr lang="en-US" sz="1600" dirty="0" err="1"/>
              <a:t>rivolgere</a:t>
            </a:r>
            <a:r>
              <a:rPr lang="en-US" sz="1600" dirty="0"/>
              <a:t> tutti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miei</a:t>
            </a:r>
            <a:r>
              <a:rPr lang="en-US" sz="1600" dirty="0"/>
              <a:t> </a:t>
            </a:r>
            <a:r>
              <a:rPr lang="en-US" sz="1600" dirty="0" err="1"/>
              <a:t>sforzi</a:t>
            </a:r>
            <a:r>
              <a:rPr lang="en-US" sz="1600" dirty="0"/>
              <a:t>..”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3C79AD0-AEE0-29DC-88BD-6E67EA25B142}"/>
              </a:ext>
            </a:extLst>
          </p:cNvPr>
          <p:cNvSpPr txBox="1"/>
          <p:nvPr/>
        </p:nvSpPr>
        <p:spPr>
          <a:xfrm>
            <a:off x="8451603" y="366251"/>
            <a:ext cx="3189755" cy="6125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1) Non </a:t>
            </a:r>
            <a:r>
              <a:rPr lang="en-US" sz="1600" dirty="0" err="1"/>
              <a:t>essere</a:t>
            </a:r>
            <a:r>
              <a:rPr lang="en-US" sz="1600" dirty="0"/>
              <a:t> </a:t>
            </a:r>
            <a:r>
              <a:rPr lang="en-US" sz="1600" dirty="0" err="1"/>
              <a:t>magri</a:t>
            </a:r>
            <a:r>
              <a:rPr lang="en-US" sz="1600" dirty="0"/>
              <a:t> </a:t>
            </a:r>
            <a:r>
              <a:rPr lang="en-US" sz="1600" dirty="0" err="1"/>
              <a:t>vuol</a:t>
            </a:r>
            <a:r>
              <a:rPr lang="en-US" sz="1600" dirty="0"/>
              <a:t> dire non </a:t>
            </a:r>
            <a:r>
              <a:rPr lang="en-US" sz="1600" dirty="0" err="1"/>
              <a:t>essere</a:t>
            </a:r>
            <a:r>
              <a:rPr lang="en-US" sz="1600" dirty="0"/>
              <a:t> </a:t>
            </a:r>
            <a:r>
              <a:rPr lang="en-US" sz="1600" dirty="0" err="1"/>
              <a:t>attraenti</a:t>
            </a:r>
            <a:r>
              <a:rPr lang="en-US" sz="1600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2) </a:t>
            </a:r>
            <a:r>
              <a:rPr lang="en-US" sz="1600" dirty="0" err="1"/>
              <a:t>Essere</a:t>
            </a:r>
            <a:r>
              <a:rPr lang="en-US" sz="1600" dirty="0"/>
              <a:t> </a:t>
            </a:r>
            <a:r>
              <a:rPr lang="en-US" sz="1600" dirty="0" err="1"/>
              <a:t>magri</a:t>
            </a:r>
            <a:r>
              <a:rPr lang="en-US" sz="1600" dirty="0"/>
              <a:t> è molto </a:t>
            </a:r>
            <a:r>
              <a:rPr lang="en-US" sz="1600" dirty="0" err="1"/>
              <a:t>più</a:t>
            </a:r>
            <a:r>
              <a:rPr lang="en-US" sz="1600" dirty="0"/>
              <a:t> </a:t>
            </a:r>
            <a:r>
              <a:rPr lang="en-US" sz="1600" dirty="0" err="1"/>
              <a:t>importante</a:t>
            </a:r>
            <a:r>
              <a:rPr lang="en-US" sz="1600" dirty="0"/>
              <a:t> </a:t>
            </a:r>
            <a:r>
              <a:rPr lang="en-US" sz="1600" dirty="0" err="1"/>
              <a:t>che</a:t>
            </a:r>
            <a:r>
              <a:rPr lang="en-US" sz="1600" dirty="0"/>
              <a:t> </a:t>
            </a:r>
            <a:r>
              <a:rPr lang="en-US" sz="1600" dirty="0" err="1"/>
              <a:t>essere</a:t>
            </a:r>
            <a:r>
              <a:rPr lang="en-US" sz="1600" dirty="0"/>
              <a:t> </a:t>
            </a:r>
            <a:r>
              <a:rPr lang="en-US" sz="1600" dirty="0" err="1"/>
              <a:t>sani</a:t>
            </a:r>
            <a:r>
              <a:rPr lang="en-US" sz="1600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3) Devi </a:t>
            </a:r>
            <a:r>
              <a:rPr lang="en-US" sz="1600" dirty="0" err="1"/>
              <a:t>comprare</a:t>
            </a:r>
            <a:r>
              <a:rPr lang="en-US" sz="1600" dirty="0"/>
              <a:t> </a:t>
            </a:r>
            <a:r>
              <a:rPr lang="en-US" sz="1600" dirty="0" err="1"/>
              <a:t>vestiti</a:t>
            </a:r>
            <a:r>
              <a:rPr lang="en-US" sz="1600" dirty="0"/>
              <a:t>, </a:t>
            </a:r>
            <a:r>
              <a:rPr lang="en-US" sz="1600" dirty="0" err="1"/>
              <a:t>tagliarti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capelli</a:t>
            </a:r>
            <a:r>
              <a:rPr lang="en-US" sz="1600" dirty="0"/>
              <a:t>, </a:t>
            </a:r>
            <a:r>
              <a:rPr lang="en-US" sz="1600" dirty="0" err="1"/>
              <a:t>assumere</a:t>
            </a:r>
            <a:r>
              <a:rPr lang="en-US" sz="1600" dirty="0"/>
              <a:t> </a:t>
            </a:r>
            <a:r>
              <a:rPr lang="en-US" sz="1600" dirty="0" err="1"/>
              <a:t>lassativi</a:t>
            </a:r>
            <a:r>
              <a:rPr lang="en-US" sz="1600" dirty="0"/>
              <a:t>, </a:t>
            </a:r>
            <a:r>
              <a:rPr lang="en-US" sz="1600" dirty="0" err="1"/>
              <a:t>morire</a:t>
            </a:r>
            <a:r>
              <a:rPr lang="en-US" sz="1600" dirty="0"/>
              <a:t> di fame, fare </a:t>
            </a:r>
            <a:r>
              <a:rPr lang="en-US" sz="1600" dirty="0" err="1"/>
              <a:t>qualsiasi</a:t>
            </a:r>
            <a:r>
              <a:rPr lang="en-US" sz="1600" dirty="0"/>
              <a:t> </a:t>
            </a:r>
            <a:r>
              <a:rPr lang="en-US" sz="1600" dirty="0" err="1"/>
              <a:t>cosa</a:t>
            </a:r>
            <a:r>
              <a:rPr lang="en-US" sz="1600" dirty="0"/>
              <a:t> per </a:t>
            </a:r>
            <a:r>
              <a:rPr lang="en-US" sz="1600" dirty="0" err="1"/>
              <a:t>farti</a:t>
            </a:r>
            <a:r>
              <a:rPr lang="en-US" sz="1600" dirty="0"/>
              <a:t> </a:t>
            </a:r>
            <a:r>
              <a:rPr lang="en-US" sz="1600" dirty="0" err="1"/>
              <a:t>sembrare</a:t>
            </a:r>
            <a:r>
              <a:rPr lang="en-US" sz="1600" dirty="0"/>
              <a:t> </a:t>
            </a:r>
            <a:r>
              <a:rPr lang="en-US" sz="1600" dirty="0" err="1"/>
              <a:t>più</a:t>
            </a:r>
            <a:r>
              <a:rPr lang="en-US" sz="1600" dirty="0"/>
              <a:t> </a:t>
            </a:r>
            <a:r>
              <a:rPr lang="en-US" sz="1600" dirty="0" err="1"/>
              <a:t>magro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 4) Non devi </a:t>
            </a:r>
            <a:r>
              <a:rPr lang="en-US" sz="1600" dirty="0" err="1"/>
              <a:t>mangiare</a:t>
            </a:r>
            <a:r>
              <a:rPr lang="en-US" sz="1600" dirty="0"/>
              <a:t> senza </a:t>
            </a:r>
            <a:r>
              <a:rPr lang="en-US" sz="1600" dirty="0" err="1"/>
              <a:t>sentirti</a:t>
            </a:r>
            <a:r>
              <a:rPr lang="en-US" sz="1600" dirty="0"/>
              <a:t> in </a:t>
            </a:r>
            <a:r>
              <a:rPr lang="en-US" sz="1600" dirty="0" err="1"/>
              <a:t>colpa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 5) Non devi </a:t>
            </a:r>
            <a:r>
              <a:rPr lang="en-US" sz="1600" dirty="0" err="1"/>
              <a:t>mangiare</a:t>
            </a:r>
            <a:r>
              <a:rPr lang="en-US" sz="1600" dirty="0"/>
              <a:t> </a:t>
            </a:r>
            <a:r>
              <a:rPr lang="en-US" sz="1600" dirty="0" err="1"/>
              <a:t>cibo</a:t>
            </a:r>
            <a:r>
              <a:rPr lang="en-US" sz="1600" dirty="0"/>
              <a:t> </a:t>
            </a:r>
            <a:r>
              <a:rPr lang="en-US" sz="1600" dirty="0" err="1"/>
              <a:t>ingrassante</a:t>
            </a:r>
            <a:r>
              <a:rPr lang="en-US" sz="1600" dirty="0"/>
              <a:t> senza </a:t>
            </a:r>
            <a:r>
              <a:rPr lang="en-US" sz="1600" dirty="0" err="1"/>
              <a:t>autopunirti</a:t>
            </a:r>
            <a:r>
              <a:rPr lang="en-US" sz="1600" dirty="0"/>
              <a:t> dopo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6) Devi </a:t>
            </a:r>
            <a:r>
              <a:rPr lang="en-US" sz="1600" dirty="0" err="1"/>
              <a:t>contare</a:t>
            </a:r>
            <a:r>
              <a:rPr lang="en-US" sz="1600" dirty="0"/>
              <a:t> le calorie e </a:t>
            </a:r>
            <a:r>
              <a:rPr lang="en-US" sz="1600" dirty="0" err="1"/>
              <a:t>quindi</a:t>
            </a:r>
            <a:r>
              <a:rPr lang="en-US" sz="1600" dirty="0"/>
              <a:t> </a:t>
            </a:r>
            <a:r>
              <a:rPr lang="en-US" sz="1600" dirty="0" err="1"/>
              <a:t>restringerne</a:t>
            </a:r>
            <a:r>
              <a:rPr lang="en-US" sz="1600" dirty="0"/>
              <a:t> </a:t>
            </a:r>
            <a:r>
              <a:rPr lang="en-US" sz="1600" dirty="0" err="1"/>
              <a:t>l'assunzione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 7) </a:t>
            </a:r>
            <a:r>
              <a:rPr lang="en-US" sz="1600" dirty="0" err="1"/>
              <a:t>Quello</a:t>
            </a:r>
            <a:r>
              <a:rPr lang="en-US" sz="1600" dirty="0"/>
              <a:t> </a:t>
            </a:r>
            <a:r>
              <a:rPr lang="en-US" sz="1600" dirty="0" err="1"/>
              <a:t>che</a:t>
            </a:r>
            <a:r>
              <a:rPr lang="en-US" sz="1600" dirty="0"/>
              <a:t> dice la </a:t>
            </a:r>
            <a:r>
              <a:rPr lang="en-US" sz="1600" dirty="0" err="1"/>
              <a:t>bilancia</a:t>
            </a:r>
            <a:r>
              <a:rPr lang="en-US" sz="1600" dirty="0"/>
              <a:t> è la </a:t>
            </a:r>
            <a:r>
              <a:rPr lang="en-US" sz="1600" dirty="0" err="1"/>
              <a:t>cosa</a:t>
            </a:r>
            <a:r>
              <a:rPr lang="en-US" sz="1600" dirty="0"/>
              <a:t> </a:t>
            </a:r>
            <a:r>
              <a:rPr lang="en-US" sz="1600" dirty="0" err="1"/>
              <a:t>più</a:t>
            </a:r>
            <a:r>
              <a:rPr lang="en-US" sz="1600" dirty="0"/>
              <a:t> </a:t>
            </a:r>
            <a:r>
              <a:rPr lang="en-US" sz="1600" dirty="0" err="1"/>
              <a:t>importante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8) </a:t>
            </a:r>
            <a:r>
              <a:rPr lang="en-US" sz="1600" dirty="0" err="1"/>
              <a:t>Perdere</a:t>
            </a:r>
            <a:r>
              <a:rPr lang="en-US" sz="1600" dirty="0"/>
              <a:t> peso è bene/ </a:t>
            </a:r>
            <a:r>
              <a:rPr lang="en-US" sz="1600" dirty="0" err="1"/>
              <a:t>prendere</a:t>
            </a:r>
            <a:r>
              <a:rPr lang="en-US" sz="1600" dirty="0"/>
              <a:t> peso è male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9) Non </a:t>
            </a:r>
            <a:r>
              <a:rPr lang="en-US" sz="1600" dirty="0" err="1"/>
              <a:t>puoi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essere</a:t>
            </a:r>
            <a:r>
              <a:rPr lang="en-US" sz="1600" dirty="0"/>
              <a:t> </a:t>
            </a:r>
            <a:r>
              <a:rPr lang="en-US" sz="1600" dirty="0" err="1"/>
              <a:t>troppo</a:t>
            </a:r>
            <a:r>
              <a:rPr lang="en-US" sz="1600" dirty="0"/>
              <a:t> </a:t>
            </a:r>
            <a:r>
              <a:rPr lang="en-US" sz="1600" dirty="0" err="1"/>
              <a:t>magro</a:t>
            </a:r>
            <a:r>
              <a:rPr lang="en-US" sz="1600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10) </a:t>
            </a:r>
            <a:r>
              <a:rPr lang="en-US" sz="1600" dirty="0" err="1"/>
              <a:t>Essere</a:t>
            </a:r>
            <a:r>
              <a:rPr lang="en-US" sz="1600" dirty="0"/>
              <a:t> </a:t>
            </a:r>
            <a:r>
              <a:rPr lang="en-US" sz="1600" dirty="0" err="1"/>
              <a:t>magro</a:t>
            </a:r>
            <a:r>
              <a:rPr lang="en-US" sz="1600" dirty="0"/>
              <a:t> e non </a:t>
            </a:r>
            <a:r>
              <a:rPr lang="en-US" sz="1600" dirty="0" err="1"/>
              <a:t>mangiare</a:t>
            </a:r>
            <a:r>
              <a:rPr lang="en-US" sz="1600" dirty="0"/>
              <a:t> </a:t>
            </a:r>
            <a:r>
              <a:rPr lang="en-US" sz="1600" dirty="0" err="1"/>
              <a:t>sono</a:t>
            </a:r>
            <a:r>
              <a:rPr lang="en-US" sz="1600" dirty="0"/>
              <a:t> </a:t>
            </a:r>
            <a:r>
              <a:rPr lang="en-US" sz="1600" dirty="0" err="1"/>
              <a:t>simbolo</a:t>
            </a:r>
            <a:r>
              <a:rPr lang="en-US" sz="1600" dirty="0"/>
              <a:t> di vera forza di </a:t>
            </a:r>
            <a:r>
              <a:rPr lang="en-US" sz="1600" dirty="0" err="1"/>
              <a:t>volontà</a:t>
            </a:r>
            <a:r>
              <a:rPr lang="en-US" sz="1600" dirty="0"/>
              <a:t> e </a:t>
            </a:r>
            <a:r>
              <a:rPr lang="en-US" sz="1600" dirty="0" err="1"/>
              <a:t>successo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49013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E94B6589-41FB-D7DC-12F6-025DCFB31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it-IT" sz="4800" dirty="0">
                <a:solidFill>
                  <a:schemeClr val="bg1"/>
                </a:solidFill>
              </a:rPr>
              <a:t>In sintesi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B02BFF-B2FC-2151-D6CC-1EE85F97B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841247"/>
            <a:ext cx="4484536" cy="53400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chemeClr val="tx2"/>
                </a:solidFill>
              </a:rPr>
              <a:t>Il rischio in rete è la tendenza all’assoluto: la mediazione e la declinazione delle esperienze a cui siamo portati nella «realtà» ha maggiori difficoltà a verificarsi  in internet dove si corre il rischio di cadere negli assoluti </a:t>
            </a:r>
          </a:p>
          <a:p>
            <a:pPr marL="0" indent="0">
              <a:buNone/>
            </a:pPr>
            <a:endParaRPr lang="it-IT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chemeClr val="tx2"/>
                </a:solidFill>
              </a:rPr>
              <a:t>Es:….  </a:t>
            </a:r>
          </a:p>
          <a:p>
            <a:pPr marL="0" indent="0">
              <a:buNone/>
            </a:pPr>
            <a:endParaRPr lang="it-IT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851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F2F7AC5-2F70-49F3-8C46-F3B50064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382" y="1199535"/>
            <a:ext cx="3739341" cy="133083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1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Pornografia</a:t>
            </a:r>
            <a:r>
              <a:rPr lang="en-US" sz="40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</a:t>
            </a:r>
            <a:br>
              <a:rPr lang="en-US" sz="40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“</a:t>
            </a:r>
            <a:r>
              <a:rPr lang="en-US" sz="4000" b="1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Oppio</a:t>
            </a:r>
            <a:r>
              <a:rPr lang="en-US" sz="4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4000" b="1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religione</a:t>
            </a:r>
            <a:r>
              <a:rPr lang="en-US" sz="4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dei</a:t>
            </a:r>
            <a:r>
              <a:rPr lang="en-US" sz="4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popoli</a:t>
            </a:r>
            <a:r>
              <a:rPr lang="en-US" sz="4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” </a:t>
            </a:r>
            <a:r>
              <a:rPr lang="en-US" sz="2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2000" b="1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D.Bellantoni</a:t>
            </a:r>
            <a:r>
              <a:rPr lang="en-US" sz="2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  <a:br>
              <a:rPr lang="en-US" sz="2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0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C16D321-31E1-4982-91C6-7DA4C9590AB5}"/>
              </a:ext>
            </a:extLst>
          </p:cNvPr>
          <p:cNvSpPr txBox="1"/>
          <p:nvPr/>
        </p:nvSpPr>
        <p:spPr>
          <a:xfrm>
            <a:off x="838200" y="3429000"/>
            <a:ext cx="3427001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Prima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impennata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proprio in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concomitanza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dell'inizio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del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periodo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di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isolamento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il 9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marzo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del 2020.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Pochi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giorni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dopo, Pornhub, ha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lanciato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la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sua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versione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gratuita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premium,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registrando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un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aumento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del 57%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nel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traffico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degli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italiani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in un solo 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giorno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F213CB4-7108-463F-8A36-61B7C18F7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5457" y="686445"/>
            <a:ext cx="6155141" cy="550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66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458CE5-1DBC-B8A1-9C59-DF4E367FF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Intimità ed Assoluti</a:t>
            </a:r>
            <a:endParaRPr lang="it-IT" dirty="0"/>
          </a:p>
        </p:txBody>
      </p:sp>
      <p:graphicFrame>
        <p:nvGraphicFramePr>
          <p:cNvPr id="43" name="Segnaposto contenuto 2">
            <a:extLst>
              <a:ext uri="{FF2B5EF4-FFF2-40B4-BE49-F238E27FC236}">
                <a16:creationId xmlns:a16="http://schemas.microsoft.com/office/drawing/2014/main" id="{DD2DF1F7-64C7-0B45-9F03-699C64AAA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590449"/>
              </p:ext>
            </p:extLst>
          </p:nvPr>
        </p:nvGraphicFramePr>
        <p:xfrm>
          <a:off x="838200" y="1825625"/>
          <a:ext cx="10515600" cy="4339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34197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104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97AFFCC-4B20-D886-BC90-E18E214E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800" b="1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Podcast in Pandemia</a:t>
            </a:r>
            <a:r>
              <a:rPr lang="en-US" sz="18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: Il gigante della diffusione podcast Voxnest riferisce che la richiesta di podcast relativi alla categoria Spirituality &amp; Religion esplode con un aumento di 15 volte i suoi ascolti abituali, seguiti da Self-Improvement.</a:t>
            </a:r>
            <a:endParaRPr lang="en-US" sz="1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B65AA1-17AC-1393-997A-07F1E0AFD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1048" y="1675227"/>
            <a:ext cx="8369904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383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09E0A97-602A-0471-0C92-D4B8CBC61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it-IT" sz="4800" dirty="0"/>
              <a:t>Necessità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AFA421C8-8683-4DA4-CEBE-CD96BD240F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092443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8688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26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230FDC7-FE85-B8A8-EF40-92A0B928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it-IT" sz="4800" kern="1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Necessità</a:t>
            </a:r>
            <a:endParaRPr lang="it-IT" sz="4800">
              <a:solidFill>
                <a:schemeClr val="bg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40981C-B6F0-6546-FFFA-3412B8A6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841247"/>
            <a:ext cx="4484536" cy="53400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1800" b="1" dirty="0">
                <a:solidFill>
                  <a:schemeClr val="tx2"/>
                </a:solidFill>
              </a:rPr>
              <a:t>Ratzinger</a:t>
            </a:r>
            <a:r>
              <a:rPr lang="it-IT" sz="1800" dirty="0">
                <a:solidFill>
                  <a:schemeClr val="tx2"/>
                </a:solidFill>
              </a:rPr>
              <a:t>: </a:t>
            </a:r>
            <a:r>
              <a:rPr lang="it-IT" sz="1800" i="1" dirty="0">
                <a:solidFill>
                  <a:schemeClr val="tx2"/>
                </a:solidFill>
              </a:rPr>
              <a:t>credere nel senso e nello spirito (</a:t>
            </a:r>
            <a:r>
              <a:rPr lang="it-IT" sz="1800" i="1" dirty="0" err="1">
                <a:solidFill>
                  <a:schemeClr val="tx2"/>
                </a:solidFill>
              </a:rPr>
              <a:t>Digitus</a:t>
            </a:r>
            <a:r>
              <a:rPr lang="it-IT" sz="1800" i="1" dirty="0">
                <a:solidFill>
                  <a:schemeClr val="tx2"/>
                </a:solidFill>
              </a:rPr>
              <a:t> Dei) piuttosto che caso</a:t>
            </a:r>
            <a:r>
              <a:rPr lang="it-IT" sz="1800" dirty="0">
                <a:solidFill>
                  <a:schemeClr val="tx2"/>
                </a:solidFill>
              </a:rPr>
              <a:t>. </a:t>
            </a:r>
          </a:p>
          <a:p>
            <a:pPr marL="0" indent="0">
              <a:buNone/>
            </a:pPr>
            <a:r>
              <a:rPr lang="it-IT" sz="1800" b="1" dirty="0" err="1">
                <a:solidFill>
                  <a:schemeClr val="tx2"/>
                </a:solidFill>
              </a:rPr>
              <a:t>Frankl</a:t>
            </a:r>
            <a:r>
              <a:rPr lang="it-IT" sz="1800" dirty="0">
                <a:solidFill>
                  <a:schemeClr val="tx2"/>
                </a:solidFill>
              </a:rPr>
              <a:t>: Uomo non costruttore ma scopritore di significato.  Significati che esistono a prescindere da lui.</a:t>
            </a:r>
          </a:p>
          <a:p>
            <a:pPr marL="0" indent="0">
              <a:buNone/>
            </a:pPr>
            <a:endParaRPr lang="it-IT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it-IT" sz="1800" dirty="0">
                <a:solidFill>
                  <a:schemeClr val="tx2"/>
                </a:solidFill>
              </a:rPr>
              <a:t>In una modalità di preghiera matura, anche all’interno della postmodernità noi potremmo raggiungere un rapporto intimo con Dio. </a:t>
            </a:r>
          </a:p>
          <a:p>
            <a:endParaRPr lang="it-IT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89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6991F16-DAB9-72F8-0078-885580C45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751" y="934327"/>
            <a:ext cx="8924392" cy="10582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i="1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Grazie</a:t>
            </a:r>
            <a:r>
              <a:rPr lang="en-US" sz="4400" b="1" i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per </a:t>
            </a:r>
            <a:r>
              <a:rPr lang="en-US" sz="4400" b="1" i="1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l’attenzione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295B176-FA0E-4B6A-A190-5E2E82BEA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Rectangle 6">
            <a:extLst>
              <a:ext uri="{FF2B5EF4-FFF2-40B4-BE49-F238E27FC236}">
                <a16:creationId xmlns:a16="http://schemas.microsoft.com/office/drawing/2014/main" id="{48F779DE-4744-42D6-9C74-33EC9446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81284D9-A575-A7DD-89F0-1157637AA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 dirty="0" err="1"/>
              <a:t>Dott</a:t>
            </a:r>
            <a:r>
              <a:rPr lang="en-US" sz="2000" b="1" dirty="0"/>
              <a:t>. Lorenzo Trivellini</a:t>
            </a:r>
          </a:p>
          <a:p>
            <a:r>
              <a:rPr lang="en-US" sz="2000" dirty="0" err="1"/>
              <a:t>Psicologo-Psicoterapeuta</a:t>
            </a:r>
            <a:endParaRPr lang="en-US" sz="2000" dirty="0"/>
          </a:p>
          <a:p>
            <a:r>
              <a:rPr lang="en-US" sz="2000" dirty="0" err="1"/>
              <a:t>Ricercatore</a:t>
            </a:r>
            <a:r>
              <a:rPr lang="en-US" sz="2000" dirty="0"/>
              <a:t> ITCI-  </a:t>
            </a:r>
            <a:r>
              <a:rPr lang="en-US" sz="2000" dirty="0" err="1"/>
              <a:t>Istituto</a:t>
            </a:r>
            <a:r>
              <a:rPr lang="en-US" sz="2000" dirty="0"/>
              <a:t> di </a:t>
            </a:r>
            <a:r>
              <a:rPr lang="en-US" sz="2000" dirty="0" err="1"/>
              <a:t>Psicoterapia</a:t>
            </a:r>
            <a:r>
              <a:rPr lang="en-US" sz="2000" dirty="0"/>
              <a:t> </a:t>
            </a:r>
            <a:r>
              <a:rPr lang="en-US" sz="2000" dirty="0" err="1"/>
              <a:t>Cognitivo</a:t>
            </a:r>
            <a:r>
              <a:rPr lang="en-US" sz="2000" dirty="0"/>
              <a:t> </a:t>
            </a:r>
            <a:r>
              <a:rPr lang="en-US" sz="2000" dirty="0" err="1"/>
              <a:t>Interpersonale</a:t>
            </a:r>
            <a:r>
              <a:rPr lang="en-US" sz="2000" dirty="0"/>
              <a:t>-Roma</a:t>
            </a:r>
          </a:p>
          <a:p>
            <a:r>
              <a:rPr lang="en-US" sz="2000" dirty="0" err="1"/>
              <a:t>Docente</a:t>
            </a:r>
            <a:r>
              <a:rPr lang="en-US" sz="2000" dirty="0"/>
              <a:t> di </a:t>
            </a:r>
            <a:r>
              <a:rPr lang="en-US" sz="2000" dirty="0" err="1"/>
              <a:t>Psicologia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Religione</a:t>
            </a:r>
            <a:r>
              <a:rPr lang="en-US" sz="2000" dirty="0"/>
              <a:t> ISSR Ecclesia Mater – Roma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u="sng" dirty="0"/>
          </a:p>
          <a:p>
            <a:r>
              <a:rPr lang="en-US" sz="2000" u="sng" dirty="0"/>
              <a:t>trivellinilorenzo@gmail.com</a:t>
            </a:r>
          </a:p>
        </p:txBody>
      </p:sp>
    </p:spTree>
    <p:extLst>
      <p:ext uri="{BB962C8B-B14F-4D97-AF65-F5344CB8AC3E}">
        <p14:creationId xmlns:p14="http://schemas.microsoft.com/office/powerpoint/2010/main" val="3237855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864</Words>
  <Application>Microsoft Office PowerPoint</Application>
  <PresentationFormat>Widescreen</PresentationFormat>
  <Paragraphs>72</Paragraphs>
  <Slides>15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Times New Roman</vt:lpstr>
      <vt:lpstr>Tema di Office</vt:lpstr>
      <vt:lpstr>1_Tema di Office</vt:lpstr>
      <vt:lpstr>"Dal digitale al Digitus Dei: preghiera tra intimità e social”  Pregare oggi, nell’era digitale. Aspetti psicologici, sociologici, culturali  </vt:lpstr>
      <vt:lpstr>La preghiera</vt:lpstr>
      <vt:lpstr>La preghiera</vt:lpstr>
      <vt:lpstr>Postmodernità tecnoliquida:  </vt:lpstr>
      <vt:lpstr>SENSATION SEEKING</vt:lpstr>
      <vt:lpstr>Presentazione standard di PowerPoint</vt:lpstr>
      <vt:lpstr>Preghiere Spirituali</vt:lpstr>
      <vt:lpstr>Quod me nutrit me destruit</vt:lpstr>
      <vt:lpstr>In sintesi</vt:lpstr>
      <vt:lpstr>   Pornografia: “Oppio, religione dei popoli” (D.Bellantoni) </vt:lpstr>
      <vt:lpstr>Intimità ed Assoluti</vt:lpstr>
      <vt:lpstr>Podcast in Pandemia: Il gigante della diffusione podcast Voxnest riferisce che la richiesta di podcast relativi alla categoria Spirituality &amp; Religion esplode con un aumento di 15 volte i suoi ascolti abituali, seguiti da Self-Improvement.</vt:lpstr>
      <vt:lpstr>Necessità</vt:lpstr>
      <vt:lpstr>Necessità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Lorenzo Trivellini</dc:creator>
  <cp:lastModifiedBy>Segreteria Pastorale Forlì-Bertinoro</cp:lastModifiedBy>
  <cp:revision>22</cp:revision>
  <dcterms:created xsi:type="dcterms:W3CDTF">2024-10-19T09:20:19Z</dcterms:created>
  <dcterms:modified xsi:type="dcterms:W3CDTF">2024-10-21T16:50:35Z</dcterms:modified>
</cp:coreProperties>
</file>